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0BE5CB-7E57-4370-84C8-056DAE542F66}">
  <a:tblStyle styleId="{110BE5CB-7E57-4370-84C8-056DAE542F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68"/>
  </p:normalViewPr>
  <p:slideViewPr>
    <p:cSldViewPr snapToGrid="0">
      <p:cViewPr varScale="1">
        <p:scale>
          <a:sx n="152" d="100"/>
          <a:sy n="152" d="100"/>
        </p:scale>
        <p:origin x="62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jpg>
</file>

<file path=ppt/media/image23.png>
</file>

<file path=ppt/media/image24.png>
</file>

<file path=ppt/media/image25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af750a739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0" name="Google Shape;80;g2af750a739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e081aa281b_0_4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2e081aa281b_0_4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e081aa281b_0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2e081aa281b_0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e081aa281b_0_6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2e081aa281b_0_6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e081aa281b_0_6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e081aa281b_0_6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e1361584d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2e1361584d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e081aa281b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2e081aa281b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e081aa281b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2e081aa281b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e1361584d2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g2e1361584d2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e081aa281b_0_10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g2e081aa281b_0_10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e081aa281b_0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g2e081aa281b_0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af750a739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7" name="Google Shape;87;g2af750a739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e081aa281b_0_8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2e081aa281b_0_8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e1361584d2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g2e1361584d2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e081aa281b_0_1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g2e081aa281b_0_1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e081aa281b_0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e081aa281b_0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af750a7399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g2af750a7399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af750a7399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91" name="Google Shape;291;g2af750a7399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af750a7399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00" name="Google Shape;300;g2af750a7399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af750a7399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g2af750a7399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af750a7399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g2af750a7399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af750a7399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af750a7399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e081aa281b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g2e081aa281b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af750a7399_0_2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8" name="Google Shape;328;g2af750a7399_0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af750a7399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5" name="Google Shape;335;g2af750a7399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af750a7399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af750a7399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af750a7399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af750a7399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af750a7399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2af750a7399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2e1361584d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g2e1361584d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af750a7399_0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3" name="Google Shape;373;g2af750a7399_0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1361584d2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2e1361584d2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081aa281b_0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g2e081aa281b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e081aa281b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2e081aa281b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e081aa281b_0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2e081aa281b_0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e081aa281b_0_3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e081aa281b_0_3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e081aa281b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e081aa281b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 1">
  <p:cSld name="OBJECT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ca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nsciencias.uab.cat/article/view/v36-n1-planas-garcia-arnal/2240-pdf-e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iposit.ub.edu/dspace/bitstream/2445/144977/1/4cuaderno.pdf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jpg"/><Relationship Id="rId4" Type="http://schemas.openxmlformats.org/officeDocument/2006/relationships/hyperlink" Target="mailto:bmontmany@ub.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revistas.usal.es/tres/index.php/0212-5374/article/view/9251/9524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802455" y="273843"/>
            <a:ext cx="46293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ca"/>
              <a:t>QU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83" name="Google Shape;83;p17" descr="Imagen que contiene pasto, exterior, objeto, cam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46565" r="8273"/>
          <a:stretch/>
        </p:blipFill>
        <p:spPr>
          <a:xfrm>
            <a:off x="15" y="8"/>
            <a:ext cx="3479784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802455" y="1318122"/>
            <a:ext cx="4629300" cy="35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  <a:p>
            <a:pPr marL="520700" lvl="0" indent="-266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ca" sz="3100" dirty="0">
                <a:solidFill>
                  <a:schemeClr val="lt1"/>
                </a:solidFill>
              </a:rPr>
              <a:t>Continuem!</a:t>
            </a:r>
            <a:endParaRPr sz="31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6" descr="Muchos signos de interrogación sobre fondo negro"/>
          <p:cNvPicPr preferRelativeResize="0"/>
          <p:nvPr/>
        </p:nvPicPr>
        <p:blipFill rotWithShape="1">
          <a:blip r:embed="rId3">
            <a:alphaModFix/>
          </a:blip>
          <a:srcRect t="7783"/>
          <a:stretch/>
        </p:blipFill>
        <p:spPr>
          <a:xfrm>
            <a:off x="15" y="8"/>
            <a:ext cx="9143987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/>
          <p:nvPr/>
        </p:nvSpPr>
        <p:spPr>
          <a:xfrm>
            <a:off x="620317" y="1123951"/>
            <a:ext cx="3945731" cy="3530695"/>
          </a:xfrm>
          <a:custGeom>
            <a:avLst/>
            <a:gdLst/>
            <a:ahLst/>
            <a:cxnLst/>
            <a:rect l="l" t="t" r="r" b="b"/>
            <a:pathLst>
              <a:path w="5260975" h="4707593" extrusionOk="0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dist="152400" dir="5400000" algn="t" rotWithShape="0">
              <a:srgbClr val="000000">
                <a:alpha val="98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946484" y="1290056"/>
            <a:ext cx="32934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Calibri"/>
              <a:buNone/>
            </a:pPr>
            <a:r>
              <a:rPr lang="ca" sz="2600"/>
              <a:t> Distribució de torns</a:t>
            </a:r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xfrm>
            <a:off x="982000" y="1871475"/>
            <a:ext cx="3293400" cy="21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r>
              <a:rPr lang="ca" sz="1300"/>
              <a:t>Tots els professors en sortir de classe tenen la sensació que els seus alumnes han participat en classe i que han participat molt, però amb freqüència s'oblida que el docent té la llibertat per a assignar els torns de paraula a l'aula i això porta al fet que hi hagi cert desequilibri entre les seves possibilitats d'intervenció i les de la resta de participants.</a:t>
            </a:r>
            <a:endParaRPr sz="1300"/>
          </a:p>
        </p:txBody>
      </p:sp>
      <p:sp>
        <p:nvSpPr>
          <p:cNvPr id="166" name="Google Shape;166;p26"/>
          <p:cNvSpPr/>
          <p:nvPr/>
        </p:nvSpPr>
        <p:spPr>
          <a:xfrm>
            <a:off x="620316" y="3596653"/>
            <a:ext cx="3945731" cy="1057992"/>
          </a:xfrm>
          <a:custGeom>
            <a:avLst/>
            <a:gdLst/>
            <a:ahLst/>
            <a:cxnLst/>
            <a:rect l="l" t="t" r="r" b="b"/>
            <a:pathLst>
              <a:path w="5260975" h="1410656" extrusionOk="0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6"/>
          <p:cNvSpPr/>
          <p:nvPr/>
        </p:nvSpPr>
        <p:spPr>
          <a:xfrm>
            <a:off x="620316" y="3596653"/>
            <a:ext cx="3945731" cy="1057992"/>
          </a:xfrm>
          <a:custGeom>
            <a:avLst/>
            <a:gdLst/>
            <a:ahLst/>
            <a:cxnLst/>
            <a:rect l="l" t="t" r="r" b="b"/>
            <a:pathLst>
              <a:path w="5260975" h="1410656" extrusionOk="0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rotWithShape="1">
            <a:blip r:embed="rId4">
              <a:alphaModFix amt="57000"/>
            </a:blip>
            <a:tile tx="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7" descr="Muchos signos de interrogación sobre fondo negro"/>
          <p:cNvPicPr preferRelativeResize="0"/>
          <p:nvPr/>
        </p:nvPicPr>
        <p:blipFill rotWithShape="1">
          <a:blip r:embed="rId3">
            <a:alphaModFix/>
          </a:blip>
          <a:srcRect t="7783"/>
          <a:stretch/>
        </p:blipFill>
        <p:spPr>
          <a:xfrm>
            <a:off x="15" y="8"/>
            <a:ext cx="9143987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7"/>
          <p:cNvSpPr/>
          <p:nvPr/>
        </p:nvSpPr>
        <p:spPr>
          <a:xfrm>
            <a:off x="620317" y="1123951"/>
            <a:ext cx="3945731" cy="3530695"/>
          </a:xfrm>
          <a:custGeom>
            <a:avLst/>
            <a:gdLst/>
            <a:ahLst/>
            <a:cxnLst/>
            <a:rect l="l" t="t" r="r" b="b"/>
            <a:pathLst>
              <a:path w="5260975" h="4707593" extrusionOk="0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dist="152400" dir="5400000" algn="t" rotWithShape="0">
              <a:srgbClr val="000000">
                <a:alpha val="98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946484" y="1166931"/>
            <a:ext cx="32934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None/>
            </a:pPr>
            <a:r>
              <a:rPr lang="ca" sz="3000"/>
              <a:t>Tipus d'interacció</a:t>
            </a:r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body" idx="1"/>
          </p:nvPr>
        </p:nvSpPr>
        <p:spPr>
          <a:xfrm>
            <a:off x="806375" y="1633450"/>
            <a:ext cx="3433500" cy="26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20000"/>
          </a:bodyPr>
          <a:lstStyle/>
          <a:p>
            <a:pPr marL="177800" lvl="0" indent="-101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ca" sz="1400"/>
              <a:t>És necessari centrar-se en l'anàlisi dels tipus d'interacció que es donen en la sessió d'ensenyament per a poder trobar maneres de rendibilitzar-los al màxim. Saber el temps que es dedica a cadascuna de les possibles interaccions a l'aula (treball individual, treball en parelles, treball en petit grup, etc.) i contrastar-ho amb la previsió de temps feta pel professor en el seu pla de classe li aportarà informació sobre les causes de les desviacions sobre el seu pla i les possibles conseqüències.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76" name="Google Shape;176;p27"/>
          <p:cNvSpPr/>
          <p:nvPr/>
        </p:nvSpPr>
        <p:spPr>
          <a:xfrm>
            <a:off x="620316" y="3596653"/>
            <a:ext cx="3945731" cy="1057992"/>
          </a:xfrm>
          <a:custGeom>
            <a:avLst/>
            <a:gdLst/>
            <a:ahLst/>
            <a:cxnLst/>
            <a:rect l="l" t="t" r="r" b="b"/>
            <a:pathLst>
              <a:path w="5260975" h="1410656" extrusionOk="0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7"/>
          <p:cNvSpPr/>
          <p:nvPr/>
        </p:nvSpPr>
        <p:spPr>
          <a:xfrm>
            <a:off x="620316" y="3596653"/>
            <a:ext cx="3945731" cy="1057992"/>
          </a:xfrm>
          <a:custGeom>
            <a:avLst/>
            <a:gdLst/>
            <a:ahLst/>
            <a:cxnLst/>
            <a:rect l="l" t="t" r="r" b="b"/>
            <a:pathLst>
              <a:path w="5260975" h="1410656" extrusionOk="0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rotWithShape="1">
            <a:blip r:embed="rId4">
              <a:alphaModFix amt="57000"/>
            </a:blip>
            <a:tile tx="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8" descr="Muchos signos de interrogación sobre fondo negro"/>
          <p:cNvPicPr preferRelativeResize="0"/>
          <p:nvPr/>
        </p:nvPicPr>
        <p:blipFill rotWithShape="1">
          <a:blip r:embed="rId3">
            <a:alphaModFix/>
          </a:blip>
          <a:srcRect t="7783"/>
          <a:stretch/>
        </p:blipFill>
        <p:spPr>
          <a:xfrm>
            <a:off x="15" y="8"/>
            <a:ext cx="9143987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8"/>
          <p:cNvSpPr/>
          <p:nvPr/>
        </p:nvSpPr>
        <p:spPr>
          <a:xfrm>
            <a:off x="620317" y="1123951"/>
            <a:ext cx="3945731" cy="3530695"/>
          </a:xfrm>
          <a:custGeom>
            <a:avLst/>
            <a:gdLst/>
            <a:ahLst/>
            <a:cxnLst/>
            <a:rect l="l" t="t" r="r" b="b"/>
            <a:pathLst>
              <a:path w="5260975" h="4707593" extrusionOk="0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4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4" y="3748498"/>
                  <a:pt x="4977440" y="3752627"/>
                </a:cubicBezTo>
                <a:cubicBezTo>
                  <a:pt x="4964094" y="3761268"/>
                  <a:pt x="4949500" y="3768277"/>
                  <a:pt x="4935194" y="3775382"/>
                </a:cubicBezTo>
                <a:cubicBezTo>
                  <a:pt x="4922903" y="3781431"/>
                  <a:pt x="4909846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7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2" y="4077254"/>
                  <a:pt x="4512727" y="4081479"/>
                  <a:pt x="4502550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3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381000" dist="152400" dir="5400000" algn="t" rotWithShape="0">
              <a:srgbClr val="000000">
                <a:alpha val="980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28"/>
          <p:cNvSpPr txBox="1">
            <a:spLocks noGrp="1"/>
          </p:cNvSpPr>
          <p:nvPr>
            <p:ph type="title"/>
          </p:nvPr>
        </p:nvSpPr>
        <p:spPr>
          <a:xfrm>
            <a:off x="965597" y="1528081"/>
            <a:ext cx="3293400" cy="5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None/>
            </a:pPr>
            <a:r>
              <a:rPr lang="ca" sz="3000"/>
              <a:t>Instruccions</a:t>
            </a:r>
            <a:endParaRPr sz="3000"/>
          </a:p>
        </p:txBody>
      </p:sp>
      <p:sp>
        <p:nvSpPr>
          <p:cNvPr id="185" name="Google Shape;185;p28"/>
          <p:cNvSpPr txBox="1">
            <a:spLocks noGrp="1"/>
          </p:cNvSpPr>
          <p:nvPr>
            <p:ph type="body" idx="1"/>
          </p:nvPr>
        </p:nvSpPr>
        <p:spPr>
          <a:xfrm>
            <a:off x="965600" y="2195100"/>
            <a:ext cx="3698100" cy="17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lvl="0" indent="-260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- Presenta l’activitat</a:t>
            </a:r>
            <a:endParaRPr/>
          </a:p>
          <a:p>
            <a:pPr marL="342900" lvl="0" indent="-260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- Pas a pas (mai més de dos a la  mateixa vegada)</a:t>
            </a:r>
            <a:endParaRPr/>
          </a:p>
          <a:p>
            <a:pPr marL="342900" lvl="0" indent="-260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- Llenguatge senzill</a:t>
            </a:r>
            <a:endParaRPr/>
          </a:p>
          <a:p>
            <a:pPr marL="342900" lvl="0" indent="-260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- Exemplifica</a:t>
            </a:r>
            <a:endParaRPr/>
          </a:p>
          <a:p>
            <a:pPr marL="17780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ca" sz="1500">
                <a:solidFill>
                  <a:schemeClr val="lt1"/>
                </a:solidFill>
              </a:rPr>
              <a:t>Comprueba</a:t>
            </a:r>
            <a:endParaRPr/>
          </a:p>
        </p:txBody>
      </p:sp>
      <p:sp>
        <p:nvSpPr>
          <p:cNvPr id="186" name="Google Shape;186;p28"/>
          <p:cNvSpPr/>
          <p:nvPr/>
        </p:nvSpPr>
        <p:spPr>
          <a:xfrm>
            <a:off x="620316" y="3596653"/>
            <a:ext cx="3945731" cy="1057992"/>
          </a:xfrm>
          <a:custGeom>
            <a:avLst/>
            <a:gdLst/>
            <a:ahLst/>
            <a:cxnLst/>
            <a:rect l="l" t="t" r="r" b="b"/>
            <a:pathLst>
              <a:path w="5260975" h="1410656" extrusionOk="0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8"/>
          <p:cNvSpPr/>
          <p:nvPr/>
        </p:nvSpPr>
        <p:spPr>
          <a:xfrm>
            <a:off x="620316" y="3596653"/>
            <a:ext cx="3945731" cy="1057992"/>
          </a:xfrm>
          <a:custGeom>
            <a:avLst/>
            <a:gdLst/>
            <a:ahLst/>
            <a:cxnLst/>
            <a:rect l="l" t="t" r="r" b="b"/>
            <a:pathLst>
              <a:path w="5260975" h="1410656" extrusionOk="0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rotWithShape="1">
            <a:blip r:embed="rId4">
              <a:alphaModFix amt="57000"/>
            </a:blip>
            <a:tile tx="0" ty="0" sx="100000" sy="100000" flip="none" algn="tl"/>
          </a:blip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>
            <a:spLocks noGrp="1"/>
          </p:cNvSpPr>
          <p:nvPr>
            <p:ph type="body" idx="1"/>
          </p:nvPr>
        </p:nvSpPr>
        <p:spPr>
          <a:xfrm>
            <a:off x="0" y="41450"/>
            <a:ext cx="8807400" cy="48732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ca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(...) noción  de  coherencia  local  para  dar  cuenta  de  la  singularidad  del </a:t>
            </a:r>
            <a:endParaRPr sz="13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ca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discurso matemático hablado del profesor cuando comunica ejemplos en clase. Para momentos de la</a:t>
            </a:r>
            <a:endParaRPr sz="13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ca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enseñanza de un objeto de aprendizaje mediante una tarea, la coherencia local del discurso matemático</a:t>
            </a:r>
            <a:endParaRPr sz="13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ca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del profesor se fundamentará en:</a:t>
            </a:r>
            <a:endParaRPr sz="13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ca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Condición 1. La selección de ejemplos</a:t>
            </a:r>
            <a:endParaRPr sz="13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ca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Condición 2. La secuenciación de ejemplos</a:t>
            </a:r>
            <a:endParaRPr sz="13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ca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Condición 3. La explicación de ejemplos</a:t>
            </a:r>
            <a:endParaRPr sz="13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ca" sz="1300"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Condición 4. La adaptación de ejemplos y de explicaciones</a:t>
            </a:r>
            <a:endParaRPr sz="1300"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lang="ca" sz="800" u="sng">
                <a:solidFill>
                  <a:schemeClr val="hlink"/>
                </a:solidFill>
                <a:hlinkClick r:id="rId3"/>
              </a:rPr>
              <a:t>https://ensciencias.uab.cat/article/view/v36-n1-planas-garcia-arnal/2240-pdf-es</a:t>
            </a:r>
            <a:endParaRPr sz="800"/>
          </a:p>
        </p:txBody>
      </p:sp>
      <p:pic>
        <p:nvPicPr>
          <p:cNvPr id="193" name="Google Shape;19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6725" y="1887550"/>
            <a:ext cx="4819676" cy="277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215900" marR="0" lvl="0" indent="-2159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ca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El profesor que mantiene interacciones equilibradas coloca al alumno en el centro del proceso de aprendizaje al darle oportunidades significativas de uso de la lengua.</a:t>
            </a: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ca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Cuanto mayor es el tiempo del que dispone el alumno para interactuar en el aula, mayores son las posibilidades de que pueda experimentar con el uso de la lengua.</a:t>
            </a: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ca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 las preguntas que se le formulan en el aula exigen al alumno respuestas elaboradas, más posibilidades se le ofrecen de que pueda validar o refutar sus hipótesis sobre la lengua. </a:t>
            </a: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21590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•"/>
            </a:pPr>
            <a:r>
              <a:rPr lang="ca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Solo si el profesor analiza el discurso que se genera en sus clases podrá llegar a establecer el nivel de efectividad de sus adecuaciones.</a:t>
            </a: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9" name="Google Shape;199;p30" descr="Muchos signos de interrogación sobre fondo negro"/>
          <p:cNvPicPr preferRelativeResize="0"/>
          <p:nvPr/>
        </p:nvPicPr>
        <p:blipFill rotWithShape="1">
          <a:blip r:embed="rId3">
            <a:alphaModFix/>
          </a:blip>
          <a:srcRect l="30023" t="9090" r="6" b="9"/>
          <a:stretch/>
        </p:blipFill>
        <p:spPr>
          <a:xfrm>
            <a:off x="2641851" y="8"/>
            <a:ext cx="6502149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0"/>
          <p:cNvSpPr/>
          <p:nvPr/>
        </p:nvSpPr>
        <p:spPr>
          <a:xfrm>
            <a:off x="0" y="0"/>
            <a:ext cx="8364300" cy="51435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9000">
                <a:srgbClr val="000000">
                  <a:alpha val="37647"/>
                </a:srgbClr>
              </a:gs>
              <a:gs pos="35000">
                <a:srgbClr val="000000">
                  <a:alpha val="77647"/>
                </a:srgbClr>
              </a:gs>
              <a:gs pos="58000">
                <a:schemeClr val="dk1"/>
              </a:gs>
              <a:gs pos="100000">
                <a:schemeClr val="dk1"/>
              </a:gs>
            </a:gsLst>
            <a:lin ang="10800025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278326" y="838275"/>
            <a:ext cx="4687800" cy="8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Calibri"/>
              <a:buNone/>
            </a:pPr>
            <a:r>
              <a:rPr lang="ca" sz="2700">
                <a:solidFill>
                  <a:schemeClr val="lt1"/>
                </a:solidFill>
              </a:rPr>
              <a:t>Consideracions finals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202" name="Google Shape;202;p30"/>
          <p:cNvSpPr/>
          <p:nvPr/>
        </p:nvSpPr>
        <p:spPr>
          <a:xfrm rot="5400000">
            <a:off x="496841" y="454301"/>
            <a:ext cx="54900" cy="41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321183" y="1832610"/>
            <a:ext cx="2475600" cy="1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30"/>
          <p:cNvSpPr txBox="1">
            <a:spLocks noGrp="1"/>
          </p:cNvSpPr>
          <p:nvPr>
            <p:ph type="body" idx="1"/>
          </p:nvPr>
        </p:nvSpPr>
        <p:spPr>
          <a:xfrm>
            <a:off x="278321" y="2038541"/>
            <a:ext cx="2579100" cy="24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endParaRPr sz="1300"/>
          </a:p>
          <a:p>
            <a:pPr marL="177800" lvl="0" indent="-101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</a:pPr>
            <a:endParaRPr sz="1300"/>
          </a:p>
        </p:txBody>
      </p:sp>
      <p:sp>
        <p:nvSpPr>
          <p:cNvPr id="205" name="Google Shape;205;p30"/>
          <p:cNvSpPr txBox="1"/>
          <p:nvPr/>
        </p:nvSpPr>
        <p:spPr>
          <a:xfrm>
            <a:off x="366650" y="1997125"/>
            <a:ext cx="7620000" cy="28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342900" lvl="0" indent="-26035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ca" sz="1500">
                <a:solidFill>
                  <a:schemeClr val="lt1"/>
                </a:solidFill>
              </a:rPr>
              <a:t>El professor que manté interaccions equilibrades col·loca a l'alumne en el centre del procés d'aprenentatge en donar-li oportunitats significatives d'ús de la llengua.</a:t>
            </a:r>
            <a:endParaRPr sz="1500">
              <a:solidFill>
                <a:schemeClr val="lt1"/>
              </a:solidFill>
            </a:endParaRPr>
          </a:p>
          <a:p>
            <a:pPr marL="342900" lvl="0" indent="-26035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ca" sz="1500">
                <a:solidFill>
                  <a:schemeClr val="lt1"/>
                </a:solidFill>
              </a:rPr>
              <a:t>Com més gran és el temps del qual disposa l'alumne per a interactuar a l'aula, majors són les possibilitats que pugui experimentar amb continguts, procediments, habilitats.</a:t>
            </a:r>
            <a:endParaRPr sz="1500">
              <a:solidFill>
                <a:schemeClr val="lt1"/>
              </a:solidFill>
            </a:endParaRPr>
          </a:p>
          <a:p>
            <a:pPr marL="342900" lvl="0" indent="-26035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ca" sz="1500">
                <a:solidFill>
                  <a:schemeClr val="lt1"/>
                </a:solidFill>
              </a:rPr>
              <a:t>Si les preguntes que se li formulen a l'aula exigeixen a l'alumne respostes elaborades, més possibilitats se li ofereixen que pugui validar o refutar les seves hipòtesis sobre la llengua. </a:t>
            </a:r>
            <a:endParaRPr sz="1500">
              <a:solidFill>
                <a:schemeClr val="lt1"/>
              </a:solidFill>
            </a:endParaRPr>
          </a:p>
          <a:p>
            <a:pPr marL="342900" lvl="0" indent="-26035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ca" sz="1500">
                <a:solidFill>
                  <a:schemeClr val="lt1"/>
                </a:solidFill>
              </a:rPr>
              <a:t>Si el professor estableix rutines discursives, facilita la comprensió.</a:t>
            </a:r>
            <a:endParaRPr sz="1500">
              <a:solidFill>
                <a:schemeClr val="lt1"/>
              </a:solidFill>
            </a:endParaRPr>
          </a:p>
          <a:p>
            <a:pPr marL="342900" lvl="0" indent="-260350" algn="just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</a:pPr>
            <a:r>
              <a:rPr lang="ca" sz="1500">
                <a:solidFill>
                  <a:schemeClr val="lt1"/>
                </a:solidFill>
              </a:rPr>
              <a:t>Només si el professor analitza el discurs que es genera en les seves classes podrà arribar a establir el nivell d'efectivitat de les seves adequacions.</a:t>
            </a:r>
            <a:endParaRPr sz="1500">
              <a:solidFill>
                <a:schemeClr val="lt1"/>
              </a:solidFill>
            </a:endParaRPr>
          </a:p>
          <a:p>
            <a:pPr marL="34290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1"/>
          <p:cNvSpPr txBox="1"/>
          <p:nvPr/>
        </p:nvSpPr>
        <p:spPr>
          <a:xfrm>
            <a:off x="480060" y="4182665"/>
            <a:ext cx="8184000" cy="48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Dinàmica de grups</a:t>
            </a:r>
            <a:endParaRPr sz="1100"/>
          </a:p>
        </p:txBody>
      </p:sp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 t="7328" b="13869"/>
          <a:stretch/>
        </p:blipFill>
        <p:spPr>
          <a:xfrm>
            <a:off x="480060" y="480060"/>
            <a:ext cx="8183878" cy="3627597"/>
          </a:xfrm>
          <a:prstGeom prst="rect">
            <a:avLst/>
          </a:prstGeom>
          <a:noFill/>
          <a:ln w="1905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2"/>
          <p:cNvSpPr/>
          <p:nvPr/>
        </p:nvSpPr>
        <p:spPr>
          <a:xfrm>
            <a:off x="0" y="0"/>
            <a:ext cx="3044400" cy="51435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xfrm>
            <a:off x="232600" y="1059375"/>
            <a:ext cx="2570400" cy="16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ca" sz="3000">
                <a:solidFill>
                  <a:srgbClr val="FFFFFF"/>
                </a:solidFill>
              </a:rPr>
              <a:t>L’aula</a:t>
            </a:r>
            <a:endParaRPr/>
          </a:p>
        </p:txBody>
      </p:sp>
      <p:sp>
        <p:nvSpPr>
          <p:cNvPr id="218" name="Google Shape;218;p32"/>
          <p:cNvSpPr txBox="1">
            <a:spLocks noGrp="1"/>
          </p:cNvSpPr>
          <p:nvPr>
            <p:ph type="body" idx="1"/>
          </p:nvPr>
        </p:nvSpPr>
        <p:spPr>
          <a:xfrm>
            <a:off x="3285650" y="1059375"/>
            <a:ext cx="53739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200">
              <a:solidFill>
                <a:schemeClr val="dk1"/>
              </a:solidFill>
            </a:endParaRPr>
          </a:p>
          <a:p>
            <a:pPr marL="1778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ca" sz="2200">
                <a:solidFill>
                  <a:schemeClr val="dk1"/>
                </a:solidFill>
              </a:rPr>
              <a:t>“El aula puede ser para ustedes un campo de batalla o un campo de juegos”</a:t>
            </a:r>
            <a:endParaRPr sz="2200">
              <a:solidFill>
                <a:schemeClr val="dk1"/>
              </a:solidFill>
            </a:endParaRPr>
          </a:p>
          <a:p>
            <a:pPr marL="1778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200"/>
          </a:p>
          <a:p>
            <a:pPr marL="177800" lvl="0" indent="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ca" sz="1400">
                <a:solidFill>
                  <a:schemeClr val="dk1"/>
                </a:solidFill>
              </a:rPr>
              <a:t>(Frank McCourt)</a:t>
            </a:r>
            <a:endParaRPr sz="14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/>
          <p:nvPr/>
        </p:nvSpPr>
        <p:spPr>
          <a:xfrm>
            <a:off x="0" y="0"/>
            <a:ext cx="3044400" cy="51435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33"/>
          <p:cNvSpPr txBox="1">
            <a:spLocks noGrp="1"/>
          </p:cNvSpPr>
          <p:nvPr>
            <p:ph type="title"/>
          </p:nvPr>
        </p:nvSpPr>
        <p:spPr>
          <a:xfrm>
            <a:off x="232600" y="1059375"/>
            <a:ext cx="2570400" cy="16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ca" sz="3000">
                <a:solidFill>
                  <a:srgbClr val="FFFFFF"/>
                </a:solidFill>
              </a:rPr>
              <a:t>Ensenyament a tota la classe</a:t>
            </a:r>
            <a:endParaRPr/>
          </a:p>
        </p:txBody>
      </p:sp>
      <p:sp>
        <p:nvSpPr>
          <p:cNvPr id="225" name="Google Shape;225;p33"/>
          <p:cNvSpPr txBox="1">
            <a:spLocks noGrp="1"/>
          </p:cNvSpPr>
          <p:nvPr>
            <p:ph type="body" idx="1"/>
          </p:nvPr>
        </p:nvSpPr>
        <p:spPr>
          <a:xfrm>
            <a:off x="3285641" y="1059367"/>
            <a:ext cx="2570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Avantatges</a:t>
            </a:r>
            <a:endParaRPr/>
          </a:p>
          <a:p>
            <a:pPr marL="177800" lvl="0" indent="-184150" algn="l" rtl="0">
              <a:spcBef>
                <a:spcPts val="80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Permet al professor ensenyar a molts alumnes alhora.</a:t>
            </a:r>
            <a:endParaRPr sz="1500"/>
          </a:p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Quan hi ha desnivell de coneixement, els alumnes de nivell inferior se senten en igualtat amb els altres.</a:t>
            </a:r>
            <a:endParaRPr sz="1500"/>
          </a:p>
          <a:p>
            <a:pPr marL="177800" lvl="0" indent="-184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Preparació per a activitats posteriors que poden realitzar-se en grups o de manera individual.</a:t>
            </a:r>
            <a:endParaRPr sz="1500"/>
          </a:p>
        </p:txBody>
      </p:sp>
      <p:cxnSp>
        <p:nvCxnSpPr>
          <p:cNvPr id="226" name="Google Shape;226;p33"/>
          <p:cNvCxnSpPr/>
          <p:nvPr/>
        </p:nvCxnSpPr>
        <p:spPr>
          <a:xfrm>
            <a:off x="6097403" y="1059366"/>
            <a:ext cx="0" cy="274320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7" name="Google Shape;227;p33"/>
          <p:cNvSpPr txBox="1">
            <a:spLocks noGrp="1"/>
          </p:cNvSpPr>
          <p:nvPr>
            <p:ph type="body" idx="2"/>
          </p:nvPr>
        </p:nvSpPr>
        <p:spPr>
          <a:xfrm>
            <a:off x="6338703" y="1059367"/>
            <a:ext cx="23982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177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Desavantatges</a:t>
            </a:r>
            <a:endParaRPr sz="2900"/>
          </a:p>
          <a:p>
            <a:pPr marL="177800" lvl="0" indent="-171450" algn="l" rtl="0">
              <a:spcBef>
                <a:spcPts val="800"/>
              </a:spcBef>
              <a:spcAft>
                <a:spcPts val="0"/>
              </a:spcAft>
              <a:buSzPts val="1300"/>
              <a:buChar char="●"/>
            </a:pPr>
            <a:r>
              <a:rPr lang="ca" sz="1300"/>
              <a:t>Ensenyament dominat pel professor amb poques oportunitats de participació dels alumnes.</a:t>
            </a:r>
            <a:endParaRPr sz="1300"/>
          </a:p>
          <a:p>
            <a:pPr marL="177800" lvl="0" indent="-1714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ca" sz="1300"/>
              <a:t>Els professors tendeixen a relacionar-se només amb un grup d'alumnes (Zona d'acció del professor).</a:t>
            </a:r>
            <a:endParaRPr sz="1300"/>
          </a:p>
          <a:p>
            <a:pPr marL="177800" lvl="0" indent="-1841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ca" sz="1300"/>
              <a:t>S'assumeix que tots els alumnes poden seguir el mateix ritme. Mentre que els alumnes més lents poden perdre's i els més ràpids es contenen.</a:t>
            </a:r>
            <a:endParaRPr sz="13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2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/>
          <p:nvPr/>
        </p:nvSpPr>
        <p:spPr>
          <a:xfrm>
            <a:off x="0" y="0"/>
            <a:ext cx="3044400" cy="51435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34"/>
          <p:cNvSpPr txBox="1">
            <a:spLocks noGrp="1"/>
          </p:cNvSpPr>
          <p:nvPr>
            <p:ph type="title"/>
          </p:nvPr>
        </p:nvSpPr>
        <p:spPr>
          <a:xfrm>
            <a:off x="232600" y="1059375"/>
            <a:ext cx="2570400" cy="16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ca" sz="3000">
                <a:solidFill>
                  <a:srgbClr val="FFFFFF"/>
                </a:solidFill>
              </a:rPr>
              <a:t>Ensenyament a tota la classe</a:t>
            </a:r>
            <a:endParaRPr/>
          </a:p>
        </p:txBody>
      </p:sp>
      <p:sp>
        <p:nvSpPr>
          <p:cNvPr id="234" name="Google Shape;234;p34"/>
          <p:cNvSpPr txBox="1">
            <a:spLocks noGrp="1"/>
          </p:cNvSpPr>
          <p:nvPr>
            <p:ph type="body" idx="1"/>
          </p:nvPr>
        </p:nvSpPr>
        <p:spPr>
          <a:xfrm>
            <a:off x="3285641" y="1059367"/>
            <a:ext cx="2570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 b="1"/>
              <a:t>Consideracions</a:t>
            </a:r>
            <a:endParaRPr b="1"/>
          </a:p>
          <a:p>
            <a:pPr marL="177800" lvl="0" indent="-171450" algn="l" rtl="0">
              <a:spcBef>
                <a:spcPts val="1200"/>
              </a:spcBef>
              <a:spcAft>
                <a:spcPts val="0"/>
              </a:spcAft>
              <a:buSzPts val="2100"/>
              <a:buChar char="●"/>
            </a:pPr>
            <a:r>
              <a:rPr lang="ca"/>
              <a:t>Mantenir el contacte visual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177800" lvl="0" indent="-171450" algn="l" rtl="0">
              <a:spcBef>
                <a:spcPts val="800"/>
              </a:spcBef>
              <a:spcAft>
                <a:spcPts val="0"/>
              </a:spcAft>
              <a:buSzPts val="2100"/>
              <a:buChar char="●"/>
            </a:pPr>
            <a:r>
              <a:rPr lang="ca"/>
              <a:t>No preguntar sempre als mateixos estudiants </a:t>
            </a:r>
            <a:endParaRPr b="1"/>
          </a:p>
          <a:p>
            <a:pPr marL="177800" lvl="0" indent="0" algn="l" rtl="0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None/>
            </a:pPr>
            <a:endParaRPr sz="1500"/>
          </a:p>
        </p:txBody>
      </p:sp>
      <p:cxnSp>
        <p:nvCxnSpPr>
          <p:cNvPr id="235" name="Google Shape;235;p34"/>
          <p:cNvCxnSpPr/>
          <p:nvPr/>
        </p:nvCxnSpPr>
        <p:spPr>
          <a:xfrm>
            <a:off x="6097403" y="1059366"/>
            <a:ext cx="0" cy="274320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36" name="Google Shape;23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7300" y="1210851"/>
            <a:ext cx="3044400" cy="2440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/>
          <p:nvPr/>
        </p:nvSpPr>
        <p:spPr>
          <a:xfrm>
            <a:off x="0" y="0"/>
            <a:ext cx="3044400" cy="51435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5"/>
          <p:cNvSpPr txBox="1">
            <a:spLocks noGrp="1"/>
          </p:cNvSpPr>
          <p:nvPr>
            <p:ph type="title"/>
          </p:nvPr>
        </p:nvSpPr>
        <p:spPr>
          <a:xfrm>
            <a:off x="628650" y="1059366"/>
            <a:ext cx="2174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ca" sz="3000">
                <a:solidFill>
                  <a:srgbClr val="FFFFFF"/>
                </a:solidFill>
              </a:rPr>
              <a:t>Treball individual</a:t>
            </a:r>
            <a:endParaRPr/>
          </a:p>
        </p:txBody>
      </p:sp>
      <p:sp>
        <p:nvSpPr>
          <p:cNvPr id="243" name="Google Shape;243;p35"/>
          <p:cNvSpPr txBox="1">
            <a:spLocks noGrp="1"/>
          </p:cNvSpPr>
          <p:nvPr>
            <p:ph type="body" idx="1"/>
          </p:nvPr>
        </p:nvSpPr>
        <p:spPr>
          <a:xfrm>
            <a:off x="3285641" y="1059367"/>
            <a:ext cx="2570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20000"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ca" sz="1500"/>
              <a:t>AVANTATGES</a:t>
            </a:r>
            <a:endParaRPr sz="1500"/>
          </a:p>
          <a:p>
            <a:pPr marL="177800" lvl="0" indent="-1841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Progressar al seu propi ritme.</a:t>
            </a:r>
            <a:endParaRPr sz="1500"/>
          </a:p>
          <a:p>
            <a:pPr marL="177800" lvl="0" indent="-1841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Proporciona oportunitats per a practicar i aplicar habilitats que han après.</a:t>
            </a:r>
            <a:endParaRPr sz="1500"/>
          </a:p>
          <a:p>
            <a:pPr marL="177800" lvl="0" indent="-1841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Permet al professor assignar diferents activitats a diferents alumnes.</a:t>
            </a:r>
            <a:endParaRPr sz="1500"/>
          </a:p>
          <a:p>
            <a:pPr marL="177800" lvl="0" indent="-1841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Serveix de preparació per a activitat posterior.</a:t>
            </a:r>
            <a:endParaRPr sz="1500"/>
          </a:p>
          <a:p>
            <a:pPr marL="1778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177800" lvl="0" indent="-76200" algn="l" rtl="0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500"/>
              <a:buNone/>
            </a:pPr>
            <a:endParaRPr sz="1500"/>
          </a:p>
        </p:txBody>
      </p:sp>
      <p:cxnSp>
        <p:nvCxnSpPr>
          <p:cNvPr id="244" name="Google Shape;244;p35"/>
          <p:cNvCxnSpPr/>
          <p:nvPr/>
        </p:nvCxnSpPr>
        <p:spPr>
          <a:xfrm>
            <a:off x="6097403" y="1059366"/>
            <a:ext cx="0" cy="274320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5" name="Google Shape;245;p35"/>
          <p:cNvSpPr txBox="1">
            <a:spLocks noGrp="1"/>
          </p:cNvSpPr>
          <p:nvPr>
            <p:ph type="body" idx="2"/>
          </p:nvPr>
        </p:nvSpPr>
        <p:spPr>
          <a:xfrm>
            <a:off x="6338703" y="1059367"/>
            <a:ext cx="23982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ca" sz="1500"/>
              <a:t>DESAVANTATGES</a:t>
            </a:r>
            <a:endParaRPr sz="1500"/>
          </a:p>
          <a:p>
            <a:pPr marL="177800" lvl="0" indent="-1841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Proporciona poques oportunitats d'interacció.</a:t>
            </a:r>
            <a:endParaRPr sz="1500"/>
          </a:p>
          <a:p>
            <a:pPr marL="177800" lvl="0" indent="-1841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Dificultat, a vegades, de supervisar el que els alumnes estan fent realment.</a:t>
            </a:r>
            <a:endParaRPr sz="1500"/>
          </a:p>
          <a:p>
            <a:pPr marL="177800" lvl="0" indent="-184150" algn="l" rtl="0"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ca" sz="1500"/>
              <a:t>Pot ser que no tots els alumnes finalitzin la seva tasca al mateix temps.</a:t>
            </a:r>
            <a:endParaRPr sz="1500"/>
          </a:p>
          <a:p>
            <a:pPr marL="17780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177800" lvl="0" indent="-76200" algn="l" rtl="0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500"/>
              <a:buNone/>
            </a:pP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939388" y="949944"/>
            <a:ext cx="4629300" cy="10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ca"/>
              <a:t>Alguns exemples</a:t>
            </a:r>
            <a:endParaRPr/>
          </a:p>
        </p:txBody>
      </p:sp>
      <p:pic>
        <p:nvPicPr>
          <p:cNvPr id="90" name="Google Shape;90;p18" descr="Imagen que contiene pasto, exterior, objeto, cam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46565" r="8273"/>
          <a:stretch/>
        </p:blipFill>
        <p:spPr>
          <a:xfrm>
            <a:off x="15" y="8"/>
            <a:ext cx="3479784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body" idx="1"/>
          </p:nvPr>
        </p:nvSpPr>
        <p:spPr>
          <a:xfrm>
            <a:off x="3819575" y="222677"/>
            <a:ext cx="4629300" cy="43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520700" lvl="0" indent="-266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endParaRPr sz="2400">
              <a:solidFill>
                <a:schemeClr val="lt1"/>
              </a:solidFill>
            </a:endParaRPr>
          </a:p>
          <a:p>
            <a:pPr marL="520700" lvl="0" indent="-266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ca" sz="2400">
                <a:solidFill>
                  <a:schemeClr val="lt1"/>
                </a:solidFill>
              </a:rPr>
              <a:t>Gestió</a:t>
            </a:r>
            <a:endParaRPr sz="2400">
              <a:solidFill>
                <a:schemeClr val="lt1"/>
              </a:solidFill>
            </a:endParaRPr>
          </a:p>
          <a:p>
            <a:pPr marL="520700" lvl="0" indent="-266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ca" sz="2400">
                <a:solidFill>
                  <a:schemeClr val="lt1"/>
                </a:solidFill>
              </a:rPr>
              <a:t>Discurs a l’aula</a:t>
            </a:r>
            <a:endParaRPr sz="2400">
              <a:solidFill>
                <a:schemeClr val="lt1"/>
              </a:solidFill>
            </a:endParaRPr>
          </a:p>
          <a:p>
            <a:pPr marL="520700" lvl="0" indent="-266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ca" sz="2400">
                <a:solidFill>
                  <a:schemeClr val="lt1"/>
                </a:solidFill>
              </a:rPr>
              <a:t>Fitxa d’observació</a:t>
            </a:r>
            <a:endParaRPr sz="2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/>
          <p:nvPr/>
        </p:nvSpPr>
        <p:spPr>
          <a:xfrm>
            <a:off x="0" y="0"/>
            <a:ext cx="3044400" cy="51435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title"/>
          </p:nvPr>
        </p:nvSpPr>
        <p:spPr>
          <a:xfrm>
            <a:off x="435000" y="708820"/>
            <a:ext cx="2174400" cy="13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ca" sz="3000">
                <a:solidFill>
                  <a:srgbClr val="FFFFFF"/>
                </a:solidFill>
              </a:rPr>
              <a:t>Treball en parelles o petits grups</a:t>
            </a:r>
            <a:endParaRPr/>
          </a:p>
        </p:txBody>
      </p:sp>
      <p:sp>
        <p:nvSpPr>
          <p:cNvPr id="252" name="Google Shape;252;p36"/>
          <p:cNvSpPr txBox="1">
            <a:spLocks noGrp="1"/>
          </p:cNvSpPr>
          <p:nvPr>
            <p:ph type="body" idx="1"/>
          </p:nvPr>
        </p:nvSpPr>
        <p:spPr>
          <a:xfrm>
            <a:off x="3261000" y="358275"/>
            <a:ext cx="2707200" cy="46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 sz="2300"/>
              <a:t>Avantatges</a:t>
            </a:r>
            <a:endParaRPr sz="2300"/>
          </a:p>
          <a:p>
            <a:pPr marL="177800" lvl="0" indent="-1778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Es desenvolupa l'autonomia d'aprenentatge de l'alumnat.</a:t>
            </a:r>
            <a:endParaRPr sz="1400"/>
          </a:p>
          <a:p>
            <a:pPr marL="177800" lvl="0" indent="-1778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Construcció de coneixement conjunta a través de la negociació.</a:t>
            </a:r>
            <a:endParaRPr sz="1400"/>
          </a:p>
          <a:p>
            <a:pPr marL="177800" lvl="0" indent="-1778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Redueix la presència del professor.</a:t>
            </a:r>
            <a:endParaRPr sz="1400"/>
          </a:p>
          <a:p>
            <a:pPr marL="177800" lvl="0" indent="-1778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Augmenta el grau de participació dels alumnes.</a:t>
            </a:r>
            <a:endParaRPr sz="1400"/>
          </a:p>
          <a:p>
            <a:pPr marL="177800" lvl="0" indent="-1778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Fomenta la col·laboració entre alumnes.</a:t>
            </a:r>
            <a:endParaRPr sz="1400"/>
          </a:p>
          <a:p>
            <a:pPr marL="177800" lvl="0" indent="-177800" algn="l" rtl="0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Proporciona als alumnes un paper més actiu en l'aprenentatge.</a:t>
            </a:r>
            <a:endParaRPr sz="1400"/>
          </a:p>
          <a:p>
            <a:pPr marL="177800" lvl="0" indent="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700"/>
          </a:p>
        </p:txBody>
      </p:sp>
      <p:cxnSp>
        <p:nvCxnSpPr>
          <p:cNvPr id="253" name="Google Shape;253;p36"/>
          <p:cNvCxnSpPr/>
          <p:nvPr/>
        </p:nvCxnSpPr>
        <p:spPr>
          <a:xfrm>
            <a:off x="6097403" y="1059366"/>
            <a:ext cx="0" cy="274320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54" name="Google Shape;254;p36"/>
          <p:cNvSpPr txBox="1">
            <a:spLocks noGrp="1"/>
          </p:cNvSpPr>
          <p:nvPr>
            <p:ph type="body" idx="2"/>
          </p:nvPr>
        </p:nvSpPr>
        <p:spPr>
          <a:xfrm>
            <a:off x="6297675" y="358272"/>
            <a:ext cx="2484600" cy="202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 sz="2400"/>
              <a:t>Desavantatges</a:t>
            </a:r>
            <a:endParaRPr sz="2400"/>
          </a:p>
          <a:p>
            <a:pPr marL="177800" lvl="0" indent="0" algn="just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/>
          </a:p>
          <a:p>
            <a:pPr marL="177800" lvl="0" indent="-165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ca" sz="1400"/>
              <a:t>Possibilitat d'allunyar-se de la tasca.</a:t>
            </a:r>
            <a:endParaRPr sz="1400"/>
          </a:p>
          <a:p>
            <a:pPr marL="177800" lvl="0" indent="-165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Alguns membres del grup no participen</a:t>
            </a:r>
            <a:endParaRPr sz="1400"/>
          </a:p>
          <a:p>
            <a:pPr marL="177800" lvl="0" indent="-16510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ca" sz="1400"/>
              <a:t>Dificultat per avaluar</a:t>
            </a:r>
            <a:endParaRPr sz="1400"/>
          </a:p>
          <a:p>
            <a:pPr marL="177800" lvl="0" indent="-76200" algn="just" rtl="0">
              <a:lnSpc>
                <a:spcPct val="90000"/>
              </a:lnSpc>
              <a:spcBef>
                <a:spcPts val="800"/>
              </a:spcBef>
              <a:spcAft>
                <a:spcPts val="1200"/>
              </a:spcAft>
              <a:buClr>
                <a:schemeClr val="dk1"/>
              </a:buClr>
              <a:buSzPts val="1500"/>
              <a:buFont typeface="Arial"/>
              <a:buNone/>
            </a:pPr>
            <a:endParaRPr sz="1500"/>
          </a:p>
        </p:txBody>
      </p:sp>
      <p:pic>
        <p:nvPicPr>
          <p:cNvPr id="255" name="Google Shape;25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87570"/>
            <a:ext cx="3078075" cy="2755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/>
          <p:nvPr/>
        </p:nvSpPr>
        <p:spPr>
          <a:xfrm>
            <a:off x="0" y="0"/>
            <a:ext cx="3044400" cy="51435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7"/>
          <p:cNvSpPr txBox="1">
            <a:spLocks noGrp="1"/>
          </p:cNvSpPr>
          <p:nvPr>
            <p:ph type="title"/>
          </p:nvPr>
        </p:nvSpPr>
        <p:spPr>
          <a:xfrm>
            <a:off x="628650" y="1059366"/>
            <a:ext cx="2174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ca" sz="3000">
                <a:solidFill>
                  <a:srgbClr val="FFFFFF"/>
                </a:solidFill>
              </a:rPr>
              <a:t>Espai</a:t>
            </a:r>
            <a:endParaRPr sz="3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endParaRPr sz="3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endParaRPr sz="3000">
              <a:solidFill>
                <a:srgbClr val="FFFFFF"/>
              </a:solidFill>
            </a:endParaRPr>
          </a:p>
        </p:txBody>
      </p:sp>
      <p:sp>
        <p:nvSpPr>
          <p:cNvPr id="262" name="Google Shape;262;p37"/>
          <p:cNvSpPr txBox="1">
            <a:spLocks noGrp="1"/>
          </p:cNvSpPr>
          <p:nvPr>
            <p:ph type="body" idx="1"/>
          </p:nvPr>
        </p:nvSpPr>
        <p:spPr>
          <a:xfrm>
            <a:off x="3261000" y="358275"/>
            <a:ext cx="2707200" cy="467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-1714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ca"/>
              <a:t>Característiques de l'espai disponible, equipament fix, forma, material…</a:t>
            </a:r>
            <a:endParaRPr/>
          </a:p>
          <a:p>
            <a:pPr marL="177800" lvl="0" indent="-1714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ca"/>
              <a:t>Nombre d'alumnes del grup de classe.</a:t>
            </a:r>
            <a:endParaRPr/>
          </a:p>
          <a:p>
            <a:pPr marL="177800" lvl="0" indent="-1714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ca"/>
              <a:t>Possibilitat de diferenciació d'àrees de treball.</a:t>
            </a:r>
            <a:endParaRPr/>
          </a:p>
          <a:p>
            <a:pPr marL="177800" lvl="0" indent="-1714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lang="ca"/>
              <a:t>Tipus d'estructura del grup, nombre de subgrups, parelles.</a:t>
            </a:r>
            <a:endParaRPr/>
          </a:p>
          <a:p>
            <a:pPr marL="177800" lvl="0" indent="0" algn="l" rtl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700"/>
          </a:p>
        </p:txBody>
      </p:sp>
      <p:cxnSp>
        <p:nvCxnSpPr>
          <p:cNvPr id="263" name="Google Shape;263;p37"/>
          <p:cNvCxnSpPr/>
          <p:nvPr/>
        </p:nvCxnSpPr>
        <p:spPr>
          <a:xfrm>
            <a:off x="6097403" y="1059366"/>
            <a:ext cx="0" cy="274320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64" name="Google Shape;26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6600" y="469675"/>
            <a:ext cx="2941949" cy="3922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8"/>
          <p:cNvSpPr/>
          <p:nvPr/>
        </p:nvSpPr>
        <p:spPr>
          <a:xfrm>
            <a:off x="0" y="0"/>
            <a:ext cx="3044400" cy="51435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38"/>
          <p:cNvSpPr txBox="1">
            <a:spLocks noGrp="1"/>
          </p:cNvSpPr>
          <p:nvPr>
            <p:ph type="title"/>
          </p:nvPr>
        </p:nvSpPr>
        <p:spPr>
          <a:xfrm>
            <a:off x="628650" y="1059366"/>
            <a:ext cx="2174400" cy="32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alibri"/>
              <a:buNone/>
            </a:pPr>
            <a:r>
              <a:rPr lang="ca" sz="3000">
                <a:solidFill>
                  <a:srgbClr val="FFFFFF"/>
                </a:solidFill>
              </a:rPr>
              <a:t>Els grups</a:t>
            </a:r>
            <a:endParaRPr/>
          </a:p>
        </p:txBody>
      </p:sp>
      <p:sp>
        <p:nvSpPr>
          <p:cNvPr id="271" name="Google Shape;271;p38"/>
          <p:cNvSpPr txBox="1">
            <a:spLocks noGrp="1"/>
          </p:cNvSpPr>
          <p:nvPr>
            <p:ph type="body" idx="1"/>
          </p:nvPr>
        </p:nvSpPr>
        <p:spPr>
          <a:xfrm>
            <a:off x="3217300" y="713375"/>
            <a:ext cx="2707200" cy="32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17780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ca" sz="1700">
                <a:solidFill>
                  <a:srgbClr val="000000"/>
                </a:solidFill>
              </a:rPr>
              <a:t>Durada</a:t>
            </a:r>
            <a:endParaRPr sz="1400">
              <a:solidFill>
                <a:srgbClr val="000000"/>
              </a:solidFill>
            </a:endParaRPr>
          </a:p>
          <a:p>
            <a:pPr marL="520700" lvl="1" indent="-1778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ca">
                <a:solidFill>
                  <a:srgbClr val="000000"/>
                </a:solidFill>
              </a:rPr>
              <a:t>Curs</a:t>
            </a:r>
            <a:endParaRPr>
              <a:solidFill>
                <a:srgbClr val="000000"/>
              </a:solidFill>
            </a:endParaRPr>
          </a:p>
          <a:p>
            <a:pPr marL="520700" lvl="1" indent="-1778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ca">
                <a:solidFill>
                  <a:srgbClr val="000000"/>
                </a:solidFill>
              </a:rPr>
              <a:t>Mes</a:t>
            </a:r>
            <a:endParaRPr>
              <a:solidFill>
                <a:srgbClr val="000000"/>
              </a:solidFill>
            </a:endParaRPr>
          </a:p>
          <a:p>
            <a:pPr marL="520700" lvl="1" indent="-1778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ca">
                <a:solidFill>
                  <a:srgbClr val="000000"/>
                </a:solidFill>
              </a:rPr>
              <a:t>Tasca</a:t>
            </a:r>
            <a:endParaRPr>
              <a:solidFill>
                <a:srgbClr val="000000"/>
              </a:solidFill>
            </a:endParaRPr>
          </a:p>
          <a:p>
            <a:pPr marL="177800" lvl="0" indent="-18415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ca" sz="1700">
                <a:solidFill>
                  <a:srgbClr val="000000"/>
                </a:solidFill>
              </a:rPr>
              <a:t>Criteris</a:t>
            </a:r>
            <a:endParaRPr sz="1400">
              <a:solidFill>
                <a:srgbClr val="000000"/>
              </a:solidFill>
            </a:endParaRPr>
          </a:p>
          <a:p>
            <a:pPr marL="520700" lvl="1" indent="-1778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ca">
                <a:solidFill>
                  <a:srgbClr val="000000"/>
                </a:solidFill>
              </a:rPr>
              <a:t>Grandària del grup</a:t>
            </a:r>
            <a:endParaRPr>
              <a:solidFill>
                <a:srgbClr val="000000"/>
              </a:solidFill>
            </a:endParaRPr>
          </a:p>
          <a:p>
            <a:pPr marL="520700" lvl="1" indent="-1778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ca">
                <a:solidFill>
                  <a:srgbClr val="000000"/>
                </a:solidFill>
              </a:rPr>
              <a:t>Tipus d’activitat</a:t>
            </a:r>
            <a:endParaRPr>
              <a:solidFill>
                <a:srgbClr val="000000"/>
              </a:solidFill>
            </a:endParaRPr>
          </a:p>
          <a:p>
            <a:pPr marL="520700" lvl="1" indent="-1778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ca">
                <a:solidFill>
                  <a:srgbClr val="000000"/>
                </a:solidFill>
              </a:rPr>
              <a:t>Competència</a:t>
            </a:r>
            <a:endParaRPr>
              <a:solidFill>
                <a:srgbClr val="000000"/>
              </a:solidFill>
            </a:endParaRPr>
          </a:p>
          <a:p>
            <a:pPr marL="520700" lvl="1" indent="-1778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ca">
                <a:solidFill>
                  <a:srgbClr val="000000"/>
                </a:solidFill>
              </a:rPr>
              <a:t>Lliure</a:t>
            </a:r>
            <a:endParaRPr>
              <a:solidFill>
                <a:srgbClr val="000000"/>
              </a:solidFill>
            </a:endParaRPr>
          </a:p>
          <a:p>
            <a:pPr marL="520700" lvl="1" indent="-1778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ca">
                <a:solidFill>
                  <a:srgbClr val="000000"/>
                </a:solidFill>
              </a:rPr>
              <a:t>Homogeneïtat vs. heterogeneïtat</a:t>
            </a:r>
            <a:endParaRPr>
              <a:solidFill>
                <a:srgbClr val="000000"/>
              </a:solidFill>
            </a:endParaRPr>
          </a:p>
          <a:p>
            <a:pPr marL="520700" lvl="1" indent="-88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>
              <a:solidFill>
                <a:srgbClr val="000000"/>
              </a:solidFill>
            </a:endParaRPr>
          </a:p>
          <a:p>
            <a:pPr marL="177800" lvl="0" indent="0" algn="l" rtl="0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cxnSp>
        <p:nvCxnSpPr>
          <p:cNvPr id="272" name="Google Shape;272;p38"/>
          <p:cNvCxnSpPr/>
          <p:nvPr/>
        </p:nvCxnSpPr>
        <p:spPr>
          <a:xfrm>
            <a:off x="6097403" y="1059366"/>
            <a:ext cx="0" cy="2743200"/>
          </a:xfrm>
          <a:prstGeom prst="straightConnector1">
            <a:avLst/>
          </a:prstGeom>
          <a:noFill/>
          <a:ln w="12700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273" name="Google Shape;273;p38" descr="Imagen que contiene persona, interior, tabla, computer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19228" r="13818"/>
          <a:stretch/>
        </p:blipFill>
        <p:spPr>
          <a:xfrm>
            <a:off x="5327225" y="648450"/>
            <a:ext cx="3817720" cy="3806190"/>
          </a:xfrm>
          <a:custGeom>
            <a:avLst/>
            <a:gdLst/>
            <a:ahLst/>
            <a:cxnLst/>
            <a:rect l="l" t="t" r="r" b="b"/>
            <a:pathLst>
              <a:path w="6878775" h="6858000" extrusionOk="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9"/>
          <p:cNvSpPr txBox="1">
            <a:spLocks noGrp="1"/>
          </p:cNvSpPr>
          <p:nvPr>
            <p:ph type="title"/>
          </p:nvPr>
        </p:nvSpPr>
        <p:spPr>
          <a:xfrm>
            <a:off x="471500" y="205377"/>
            <a:ext cx="5915100" cy="5904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Estratègias participatives. Pàgina 29</a:t>
            </a:r>
            <a:endParaRPr/>
          </a:p>
        </p:txBody>
      </p:sp>
      <p:graphicFrame>
        <p:nvGraphicFramePr>
          <p:cNvPr id="279" name="Google Shape;279;p39"/>
          <p:cNvGraphicFramePr/>
          <p:nvPr/>
        </p:nvGraphicFramePr>
        <p:xfrm>
          <a:off x="313700" y="906981"/>
          <a:ext cx="7715250" cy="2605960"/>
        </p:xfrm>
        <a:graphic>
          <a:graphicData uri="http://schemas.openxmlformats.org/drawingml/2006/table">
            <a:tbl>
              <a:tblPr>
                <a:noFill/>
                <a:tableStyleId>{110BE5CB-7E57-4370-84C8-056DAE542F66}</a:tableStyleId>
              </a:tblPr>
              <a:tblGrid>
                <a:gridCol w="2571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71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1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 b="1"/>
                        <a:t>Dinàmiques</a:t>
                      </a:r>
                      <a:endParaRPr sz="1100" b="1"/>
                    </a:p>
                  </a:txBody>
                  <a:tcPr marL="68575" marR="68575" marT="68575" marB="68575">
                    <a:lnL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 b="1"/>
                        <a:t>La coneixes?</a:t>
                      </a:r>
                      <a:endParaRPr sz="1100" b="1"/>
                    </a:p>
                  </a:txBody>
                  <a:tcPr marL="68575" marR="68575" marT="68575" marB="68575">
                    <a:lnL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 b="1"/>
                        <a:t>Com la faries servir en el teu context?</a:t>
                      </a:r>
                      <a:endParaRPr sz="1100" b="1"/>
                    </a:p>
                  </a:txBody>
                  <a:tcPr marL="68575" marR="68575" marT="68575" marB="68575">
                    <a:lnL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/>
                        <a:t>El rompecabezas</a:t>
                      </a:r>
                      <a:endParaRPr sz="1100"/>
                    </a:p>
                  </a:txBody>
                  <a:tcPr marL="68575" marR="68575" marT="68575" marB="68575">
                    <a:lnT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>
                    <a:lnT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>
                    <a:lnT w="38100" cap="flat" cmpd="sng">
                      <a:solidFill>
                        <a:srgbClr val="FF99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/>
                        <a:t>Los cuatro rincones</a:t>
                      </a: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/>
                        <a:t>La red de conceptos</a:t>
                      </a: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/>
                        <a:t>El texto directivo</a:t>
                      </a: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/>
                        <a:t>La lluvia de ideas</a:t>
                      </a: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/>
                        <a:t>Phillips 6/6</a:t>
                      </a: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ca" sz="1100"/>
                        <a:t>Incidente crítico</a:t>
                      </a: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/>
                    </a:p>
                  </a:txBody>
                  <a:tcPr marL="68575" marR="68575" marT="68575" marB="6857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80" name="Google Shape;280;p39"/>
          <p:cNvSpPr txBox="1"/>
          <p:nvPr/>
        </p:nvSpPr>
        <p:spPr>
          <a:xfrm>
            <a:off x="313700" y="3902694"/>
            <a:ext cx="4772700" cy="2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https://diposit.ub.edu/dspace/bitstream/2445/144977/1/4cuaderno.pdf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1" name="Google Shape;281;p3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9227" y="2571750"/>
            <a:ext cx="2024600" cy="264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0"/>
          <p:cNvSpPr txBox="1">
            <a:spLocks noGrp="1"/>
          </p:cNvSpPr>
          <p:nvPr>
            <p:ph type="title"/>
          </p:nvPr>
        </p:nvSpPr>
        <p:spPr>
          <a:xfrm>
            <a:off x="471488" y="2053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ca"/>
              <a:t>Instruments d’observació</a:t>
            </a:r>
            <a:endParaRPr/>
          </a:p>
        </p:txBody>
      </p:sp>
      <p:sp>
        <p:nvSpPr>
          <p:cNvPr id="287" name="Google Shape;287;p40"/>
          <p:cNvSpPr txBox="1">
            <a:spLocks noGrp="1"/>
          </p:cNvSpPr>
          <p:nvPr>
            <p:ph type="body" idx="1"/>
          </p:nvPr>
        </p:nvSpPr>
        <p:spPr>
          <a:xfrm>
            <a:off x="471488" y="1026914"/>
            <a:ext cx="5915100" cy="24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ca"/>
              <a:t>Informes de classe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ca"/>
              <a:t>Diaris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ca"/>
              <a:t>Notes de camp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ca">
                <a:solidFill>
                  <a:srgbClr val="A61C00"/>
                </a:solidFill>
              </a:rPr>
              <a:t>Gravacions</a:t>
            </a:r>
            <a:endParaRPr>
              <a:solidFill>
                <a:srgbClr val="A61C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r>
              <a:rPr lang="ca">
                <a:solidFill>
                  <a:srgbClr val="A61C00"/>
                </a:solidFill>
              </a:rPr>
              <a:t>Fitxes</a:t>
            </a:r>
            <a:endParaRPr>
              <a:solidFill>
                <a:srgbClr val="A61C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pic>
        <p:nvPicPr>
          <p:cNvPr id="288" name="Google Shape;288;p40"/>
          <p:cNvPicPr preferRelativeResize="0"/>
          <p:nvPr/>
        </p:nvPicPr>
        <p:blipFill rotWithShape="1">
          <a:blip r:embed="rId3">
            <a:alphaModFix/>
          </a:blip>
          <a:srcRect l="23596" r="31242"/>
          <a:stretch/>
        </p:blipFill>
        <p:spPr>
          <a:xfrm>
            <a:off x="5338125" y="45825"/>
            <a:ext cx="3448819" cy="509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41"/>
          <p:cNvSpPr/>
          <p:nvPr/>
        </p:nvSpPr>
        <p:spPr>
          <a:xfrm>
            <a:off x="357759" y="360045"/>
            <a:ext cx="8428500" cy="4423500"/>
          </a:xfrm>
          <a:prstGeom prst="rect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41"/>
          <p:cNvSpPr/>
          <p:nvPr/>
        </p:nvSpPr>
        <p:spPr>
          <a:xfrm>
            <a:off x="482600" y="482601"/>
            <a:ext cx="8178900" cy="41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6" name="Google Shape;296;p41" descr="Text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b="40126"/>
          <a:stretch/>
        </p:blipFill>
        <p:spPr>
          <a:xfrm>
            <a:off x="840356" y="1431299"/>
            <a:ext cx="7463287" cy="1362862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41"/>
          <p:cNvSpPr txBox="1"/>
          <p:nvPr/>
        </p:nvSpPr>
        <p:spPr>
          <a:xfrm>
            <a:off x="4246875" y="3113906"/>
            <a:ext cx="35934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ca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Thornbury, S. y Watkins, P. (2007)</a:t>
            </a:r>
            <a:endParaRPr sz="1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42"/>
          <p:cNvSpPr/>
          <p:nvPr/>
        </p:nvSpPr>
        <p:spPr>
          <a:xfrm>
            <a:off x="357759" y="360045"/>
            <a:ext cx="8428500" cy="4423500"/>
          </a:xfrm>
          <a:prstGeom prst="rect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4" name="Google Shape;304;p42"/>
          <p:cNvSpPr/>
          <p:nvPr/>
        </p:nvSpPr>
        <p:spPr>
          <a:xfrm>
            <a:off x="482600" y="482601"/>
            <a:ext cx="8178900" cy="417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5" name="Google Shape;305;p42" descr="Tabla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35186" y="842645"/>
            <a:ext cx="6673624" cy="345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694" y="708975"/>
            <a:ext cx="8943714" cy="334327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43"/>
          <p:cNvSpPr txBox="1"/>
          <p:nvPr/>
        </p:nvSpPr>
        <p:spPr>
          <a:xfrm>
            <a:off x="3037988" y="4277400"/>
            <a:ext cx="400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endParaRPr sz="21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2" name="Google Shape;312;p43"/>
          <p:cNvSpPr txBox="1"/>
          <p:nvPr/>
        </p:nvSpPr>
        <p:spPr>
          <a:xfrm>
            <a:off x="6158869" y="4277400"/>
            <a:ext cx="23127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ca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Ramos y Salamanca (2023)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994" y="1112100"/>
            <a:ext cx="8865581" cy="3294525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44"/>
          <p:cNvSpPr txBox="1"/>
          <p:nvPr/>
        </p:nvSpPr>
        <p:spPr>
          <a:xfrm>
            <a:off x="6150675" y="4515225"/>
            <a:ext cx="23127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ca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Ramos y Salamanca (2023)</a:t>
            </a: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3" name="Google Shape;32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050" y="1102350"/>
            <a:ext cx="8839198" cy="3022952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5"/>
          <p:cNvSpPr txBox="1"/>
          <p:nvPr/>
        </p:nvSpPr>
        <p:spPr>
          <a:xfrm>
            <a:off x="273875" y="479250"/>
            <a:ext cx="49296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 sz="1800">
                <a:solidFill>
                  <a:schemeClr val="dk1"/>
                </a:solidFill>
              </a:rPr>
              <a:t>La gestió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325" name="Google Shape;325;p45"/>
          <p:cNvSpPr txBox="1"/>
          <p:nvPr/>
        </p:nvSpPr>
        <p:spPr>
          <a:xfrm>
            <a:off x="5434475" y="4184975"/>
            <a:ext cx="33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 sz="1800">
                <a:solidFill>
                  <a:schemeClr val="dk2"/>
                </a:solidFill>
              </a:rPr>
              <a:t>Departament d’Ensenyament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278500" y="1231325"/>
            <a:ext cx="36456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ca" sz="3800"/>
              <a:t>El discurs didàctic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3000"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240469" y="2107406"/>
            <a:ext cx="3984000" cy="25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215900" lvl="0" indent="-215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</a:pPr>
            <a:r>
              <a:rPr lang="ca" sz="1200">
                <a:solidFill>
                  <a:schemeClr val="lt1"/>
                </a:solidFill>
              </a:rPr>
              <a:t>Por qué es importante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</a:pPr>
            <a:br>
              <a:rPr lang="ca" sz="2700"/>
            </a:br>
            <a:endParaRPr sz="2700"/>
          </a:p>
          <a:p>
            <a:pPr marL="177800" lvl="0" indent="-101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</a:pPr>
            <a:endParaRPr sz="1500"/>
          </a:p>
        </p:txBody>
      </p:sp>
      <p:pic>
        <p:nvPicPr>
          <p:cNvPr id="99" name="Google Shape;99;p19" descr="Muchos signos de interrogación sobre fondo negro"/>
          <p:cNvPicPr preferRelativeResize="0"/>
          <p:nvPr/>
        </p:nvPicPr>
        <p:blipFill rotWithShape="1">
          <a:blip r:embed="rId3">
            <a:alphaModFix/>
          </a:blip>
          <a:srcRect l="21359" r="21359"/>
          <a:stretch/>
        </p:blipFill>
        <p:spPr>
          <a:xfrm>
            <a:off x="4314145" y="8"/>
            <a:ext cx="4829855" cy="5143499"/>
          </a:xfrm>
          <a:custGeom>
            <a:avLst/>
            <a:gdLst/>
            <a:ahLst/>
            <a:cxnLst/>
            <a:rect l="l" t="t" r="r" b="b"/>
            <a:pathLst>
              <a:path w="6439807" h="6857999" extrusionOk="0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noFill/>
          <a:ln>
            <a:noFill/>
          </a:ln>
          <a:effectLst>
            <a:outerShdw blurRad="381000" dist="152400" dir="10800000" algn="tr" rotWithShape="0">
              <a:srgbClr val="000000">
                <a:alpha val="9800"/>
              </a:srgbClr>
            </a:outerShdw>
          </a:effectLst>
        </p:spPr>
      </p:pic>
      <p:grpSp>
        <p:nvGrpSpPr>
          <p:cNvPr id="100" name="Google Shape;100;p19"/>
          <p:cNvGrpSpPr/>
          <p:nvPr/>
        </p:nvGrpSpPr>
        <p:grpSpPr>
          <a:xfrm>
            <a:off x="4224267" y="0"/>
            <a:ext cx="656039" cy="5143091"/>
            <a:chOff x="5632355" y="0"/>
            <a:chExt cx="874718" cy="6857455"/>
          </a:xfrm>
        </p:grpSpPr>
        <p:sp>
          <p:nvSpPr>
            <p:cNvPr id="101" name="Google Shape;101;p19"/>
            <p:cNvSpPr/>
            <p:nvPr/>
          </p:nvSpPr>
          <p:spPr>
            <a:xfrm rot="5400000" flipH="1">
              <a:off x="2640986" y="2991370"/>
              <a:ext cx="6857455" cy="874716"/>
            </a:xfrm>
            <a:custGeom>
              <a:avLst/>
              <a:gdLst/>
              <a:ahLst/>
              <a:cxnLst/>
              <a:rect l="l" t="t" r="r" b="b"/>
              <a:pathLst>
                <a:path w="6857455" h="874716" extrusionOk="0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9"/>
            <p:cNvSpPr/>
            <p:nvPr/>
          </p:nvSpPr>
          <p:spPr>
            <a:xfrm rot="5400000" flipH="1">
              <a:off x="2640988" y="2991370"/>
              <a:ext cx="6857455" cy="874716"/>
            </a:xfrm>
            <a:custGeom>
              <a:avLst/>
              <a:gdLst/>
              <a:ahLst/>
              <a:cxnLst/>
              <a:rect l="l" t="t" r="r" b="b"/>
              <a:pathLst>
                <a:path w="6857455" h="874716" extrusionOk="0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rotWithShape="1">
              <a:blip r:embed="rId4">
                <a:alphaModFix amt="57000"/>
              </a:blip>
              <a:tile tx="0" ty="0" sx="100000" sy="100000" flip="none" algn="tl"/>
            </a:blip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6"/>
          <p:cNvSpPr txBox="1">
            <a:spLocks noGrp="1"/>
          </p:cNvSpPr>
          <p:nvPr>
            <p:ph type="title"/>
          </p:nvPr>
        </p:nvSpPr>
        <p:spPr>
          <a:xfrm>
            <a:off x="3802450" y="273848"/>
            <a:ext cx="4629300" cy="9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ca">
                <a:solidFill>
                  <a:srgbClr val="CC0000"/>
                </a:solidFill>
              </a:rPr>
              <a:t>Recordem </a:t>
            </a:r>
            <a:endParaRPr>
              <a:solidFill>
                <a:srgbClr val="CC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Calibri"/>
              <a:buNone/>
            </a:pPr>
            <a:r>
              <a:rPr lang="ca">
                <a:solidFill>
                  <a:srgbClr val="CC0000"/>
                </a:solidFill>
              </a:rPr>
              <a:t>QUÈ OBSERVAR?</a:t>
            </a:r>
            <a:endParaRPr>
              <a:solidFill>
                <a:srgbClr val="CC0000"/>
              </a:solidFill>
            </a:endParaRPr>
          </a:p>
        </p:txBody>
      </p:sp>
      <p:pic>
        <p:nvPicPr>
          <p:cNvPr id="331" name="Google Shape;331;p46" descr="Imagen que contiene pasto, exterior, objeto, cam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46565" r="8273"/>
          <a:stretch/>
        </p:blipFill>
        <p:spPr>
          <a:xfrm>
            <a:off x="15" y="8"/>
            <a:ext cx="3479784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6"/>
          <p:cNvSpPr txBox="1">
            <a:spLocks noGrp="1"/>
          </p:cNvSpPr>
          <p:nvPr>
            <p:ph type="body" idx="1"/>
          </p:nvPr>
        </p:nvSpPr>
        <p:spPr>
          <a:xfrm>
            <a:off x="3802455" y="1318122"/>
            <a:ext cx="4629300" cy="35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5207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ca" sz="2400">
                <a:solidFill>
                  <a:schemeClr val="lt1"/>
                </a:solidFill>
              </a:rPr>
              <a:t>Tipus de preguntes</a:t>
            </a:r>
            <a:endParaRPr>
              <a:solidFill>
                <a:schemeClr val="lt1"/>
              </a:solidFill>
            </a:endParaRPr>
          </a:p>
          <a:p>
            <a:pPr marL="520700" lvl="0" indent="-355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ca" sz="2400">
                <a:solidFill>
                  <a:schemeClr val="lt1"/>
                </a:solidFill>
              </a:rPr>
              <a:t>Posició del professor</a:t>
            </a:r>
            <a:endParaRPr>
              <a:solidFill>
                <a:schemeClr val="lt1"/>
              </a:solidFill>
            </a:endParaRPr>
          </a:p>
          <a:p>
            <a:pPr marL="520700" lvl="0" indent="-355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ca" sz="2400">
                <a:solidFill>
                  <a:schemeClr val="lt1"/>
                </a:solidFill>
              </a:rPr>
              <a:t>Dinàmiques d’aula</a:t>
            </a:r>
            <a:endParaRPr>
              <a:solidFill>
                <a:schemeClr val="lt1"/>
              </a:solidFill>
            </a:endParaRPr>
          </a:p>
          <a:p>
            <a:pPr marL="520700" lvl="0" indent="-355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ca" sz="2400">
                <a:solidFill>
                  <a:schemeClr val="lt1"/>
                </a:solidFill>
              </a:rPr>
              <a:t>Instruccions</a:t>
            </a:r>
            <a:endParaRPr>
              <a:solidFill>
                <a:schemeClr val="lt1"/>
              </a:solidFill>
            </a:endParaRPr>
          </a:p>
          <a:p>
            <a:pPr marL="520700" lvl="0" indent="-355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ca" sz="2400">
                <a:solidFill>
                  <a:schemeClr val="lt1"/>
                </a:solidFill>
              </a:rPr>
              <a:t>Crosses lingüístiques</a:t>
            </a:r>
            <a:endParaRPr>
              <a:solidFill>
                <a:schemeClr val="lt1"/>
              </a:solidFill>
            </a:endParaRPr>
          </a:p>
          <a:p>
            <a:pPr marL="520700" lvl="0" indent="-355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ca" sz="2400">
                <a:solidFill>
                  <a:schemeClr val="lt1"/>
                </a:solidFill>
              </a:rPr>
              <a:t>To de veu, volum, entonació</a:t>
            </a:r>
            <a:endParaRPr>
              <a:solidFill>
                <a:schemeClr val="lt1"/>
              </a:solidFill>
            </a:endParaRPr>
          </a:p>
          <a:p>
            <a:pPr marL="520700" lvl="0" indent="-355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ca" sz="2400">
                <a:solidFill>
                  <a:schemeClr val="lt1"/>
                </a:solidFill>
              </a:rPr>
              <a:t>Ús d'exemples, fluïdesa</a:t>
            </a:r>
            <a:endParaRPr>
              <a:solidFill>
                <a:schemeClr val="lt1"/>
              </a:solidFill>
            </a:endParaRPr>
          </a:p>
          <a:p>
            <a:pPr marL="520700" lvl="0" indent="-355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ca" sz="2400">
                <a:solidFill>
                  <a:schemeClr val="lt1"/>
                </a:solidFill>
              </a:rPr>
              <a:t>Etc. </a:t>
            </a:r>
            <a:endParaRPr>
              <a:solidFill>
                <a:schemeClr val="lt1"/>
              </a:solidFill>
            </a:endParaRPr>
          </a:p>
          <a:p>
            <a:pPr marL="520700" lvl="0" indent="-266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</a:pPr>
            <a:endParaRPr sz="24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47"/>
          <p:cNvPicPr preferRelativeResize="0"/>
          <p:nvPr/>
        </p:nvPicPr>
        <p:blipFill rotWithShape="1">
          <a:blip r:embed="rId3">
            <a:alphaModFix/>
          </a:blip>
          <a:srcRect t="4339" b="11392"/>
          <a:stretch/>
        </p:blipFill>
        <p:spPr>
          <a:xfrm>
            <a:off x="3732300" y="1181025"/>
            <a:ext cx="5249074" cy="2952598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47"/>
          <p:cNvSpPr txBox="1"/>
          <p:nvPr/>
        </p:nvSpPr>
        <p:spPr>
          <a:xfrm>
            <a:off x="616346" y="638003"/>
            <a:ext cx="30183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ca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TREBALLEM UNA MICA</a:t>
            </a: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47"/>
          <p:cNvSpPr txBox="1"/>
          <p:nvPr/>
        </p:nvSpPr>
        <p:spPr>
          <a:xfrm>
            <a:off x="389225" y="1974000"/>
            <a:ext cx="3245400" cy="17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215900" marR="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-"/>
            </a:pPr>
            <a:r>
              <a:rPr lang="ca"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Escollim un tema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5900" marR="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-"/>
            </a:pPr>
            <a:r>
              <a:rPr lang="ca"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Revisem el material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5900" marR="0" lvl="0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alibri"/>
              <a:buChar char="-"/>
            </a:pPr>
            <a:r>
              <a:rPr lang="ca" sz="2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Dissenyem una fitxa</a:t>
            </a:r>
            <a:endParaRPr sz="2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15900" marR="0" lvl="0" indent="-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15900" marR="0" lvl="0" indent="-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endParaRPr sz="1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8"/>
          <p:cNvSpPr txBox="1">
            <a:spLocks noGrp="1"/>
          </p:cNvSpPr>
          <p:nvPr>
            <p:ph type="title"/>
          </p:nvPr>
        </p:nvSpPr>
        <p:spPr>
          <a:xfrm>
            <a:off x="172988" y="436013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Problemes a l'hora de dissenyar la nostra fitxa d'observació</a:t>
            </a:r>
            <a:endParaRPr/>
          </a:p>
        </p:txBody>
      </p:sp>
      <p:sp>
        <p:nvSpPr>
          <p:cNvPr id="345" name="Google Shape;345;p48"/>
          <p:cNvSpPr txBox="1">
            <a:spLocks noGrp="1"/>
          </p:cNvSpPr>
          <p:nvPr>
            <p:ph type="body" idx="1"/>
          </p:nvPr>
        </p:nvSpPr>
        <p:spPr>
          <a:xfrm>
            <a:off x="312025" y="1430224"/>
            <a:ext cx="6811800" cy="2746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lvl="0" indent="-254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ca">
                <a:solidFill>
                  <a:schemeClr val="dk1"/>
                </a:solidFill>
              </a:rPr>
              <a:t>La fitxa recull </a:t>
            </a:r>
            <a:r>
              <a:rPr lang="ca" b="1">
                <a:solidFill>
                  <a:schemeClr val="dk1"/>
                </a:solidFill>
              </a:rPr>
              <a:t>dades</a:t>
            </a:r>
            <a:r>
              <a:rPr lang="ca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marL="3429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342900" lvl="0" indent="-254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ca">
                <a:solidFill>
                  <a:schemeClr val="dk1"/>
                </a:solidFill>
              </a:rPr>
              <a:t>La fitxa </a:t>
            </a:r>
            <a:r>
              <a:rPr lang="ca" b="1">
                <a:solidFill>
                  <a:schemeClr val="dk1"/>
                </a:solidFill>
              </a:rPr>
              <a:t>no</a:t>
            </a:r>
            <a:r>
              <a:rPr lang="ca">
                <a:solidFill>
                  <a:schemeClr val="dk1"/>
                </a:solidFill>
              </a:rPr>
              <a:t> serveix per fer </a:t>
            </a:r>
            <a:r>
              <a:rPr lang="ca" b="1">
                <a:solidFill>
                  <a:schemeClr val="dk1"/>
                </a:solidFill>
              </a:rPr>
              <a:t>valoracions</a:t>
            </a:r>
            <a:endParaRPr b="1">
              <a:solidFill>
                <a:schemeClr val="dk1"/>
              </a:solidFill>
            </a:endParaRPr>
          </a:p>
          <a:p>
            <a:pPr marL="3429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</a:endParaRPr>
          </a:p>
          <a:p>
            <a:pPr marL="342900" lvl="0" indent="-254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ca">
                <a:solidFill>
                  <a:schemeClr val="dk1"/>
                </a:solidFill>
              </a:rPr>
              <a:t>La fitxa ha de ser </a:t>
            </a:r>
            <a:r>
              <a:rPr lang="ca" b="1">
                <a:solidFill>
                  <a:schemeClr val="dk1"/>
                </a:solidFill>
              </a:rPr>
              <a:t>realista</a:t>
            </a:r>
            <a:endParaRPr b="1">
              <a:solidFill>
                <a:schemeClr val="dk1"/>
              </a:solidFill>
            </a:endParaRPr>
          </a:p>
          <a:p>
            <a:pPr marL="34290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346" name="Google Shape;346;p48" title="Fotos signo de interrogación libres de regalías | Pxfuel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3688" y="1378894"/>
            <a:ext cx="2500313" cy="2500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9"/>
          <p:cNvSpPr txBox="1">
            <a:spLocks noGrp="1"/>
          </p:cNvSpPr>
          <p:nvPr>
            <p:ph type="title"/>
          </p:nvPr>
        </p:nvSpPr>
        <p:spPr>
          <a:xfrm>
            <a:off x="524200" y="134600"/>
            <a:ext cx="39474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/>
              <a:t>Comentem amb el company </a:t>
            </a:r>
            <a:endParaRPr/>
          </a:p>
        </p:txBody>
      </p:sp>
      <p:sp>
        <p:nvSpPr>
          <p:cNvPr id="352" name="Google Shape;352;p49"/>
          <p:cNvSpPr txBox="1">
            <a:spLocks noGrp="1"/>
          </p:cNvSpPr>
          <p:nvPr>
            <p:ph type="body" idx="1"/>
          </p:nvPr>
        </p:nvSpPr>
        <p:spPr>
          <a:xfrm>
            <a:off x="628650" y="1822900"/>
            <a:ext cx="3989700" cy="2809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ca">
                <a:solidFill>
                  <a:schemeClr val="dk1"/>
                </a:solidFill>
              </a:rPr>
              <a:t>Cal canviar/afegir alguna informació?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ca">
                <a:solidFill>
                  <a:schemeClr val="dk1"/>
                </a:solidFill>
              </a:rPr>
              <a:t>Puc millorar-la?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353" name="Google Shape;35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075" y="1100675"/>
            <a:ext cx="2919350" cy="1471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0"/>
          <p:cNvSpPr txBox="1">
            <a:spLocks noGrp="1"/>
          </p:cNvSpPr>
          <p:nvPr>
            <p:ph type="title"/>
          </p:nvPr>
        </p:nvSpPr>
        <p:spPr>
          <a:xfrm>
            <a:off x="4896400" y="273850"/>
            <a:ext cx="3927300" cy="62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70"/>
              <a:buFont typeface="Calibri"/>
              <a:buNone/>
            </a:pPr>
            <a:r>
              <a:rPr lang="ca" sz="2220">
                <a:solidFill>
                  <a:schemeClr val="lt1"/>
                </a:solidFill>
              </a:rPr>
              <a:t>Comentem amb un  amb un company</a:t>
            </a:r>
            <a:endParaRPr sz="2220">
              <a:solidFill>
                <a:schemeClr val="lt1"/>
              </a:solidFill>
            </a:endParaRPr>
          </a:p>
        </p:txBody>
      </p:sp>
      <p:pic>
        <p:nvPicPr>
          <p:cNvPr id="359" name="Google Shape;359;p50" descr="Imagen que contiene pasto, exterior, objeto, campo&#10;&#10;Descripción generada automáticamente"/>
          <p:cNvPicPr preferRelativeResize="0"/>
          <p:nvPr/>
        </p:nvPicPr>
        <p:blipFill rotWithShape="1">
          <a:blip r:embed="rId3">
            <a:alphaModFix/>
          </a:blip>
          <a:srcRect l="46565" r="8273"/>
          <a:stretch/>
        </p:blipFill>
        <p:spPr>
          <a:xfrm>
            <a:off x="15" y="8"/>
            <a:ext cx="3479784" cy="5143494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50"/>
          <p:cNvSpPr txBox="1">
            <a:spLocks noGrp="1"/>
          </p:cNvSpPr>
          <p:nvPr>
            <p:ph type="body" idx="1"/>
          </p:nvPr>
        </p:nvSpPr>
        <p:spPr>
          <a:xfrm>
            <a:off x="3915450" y="1959825"/>
            <a:ext cx="5079000" cy="24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34290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400">
              <a:solidFill>
                <a:schemeClr val="lt1"/>
              </a:solidFill>
            </a:endParaRPr>
          </a:p>
          <a:p>
            <a:pPr marL="34290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ca" sz="2400">
                <a:solidFill>
                  <a:schemeClr val="lt1"/>
                </a:solidFill>
              </a:rPr>
              <a:t>Canviem alguna cosa de la nostra fitxa?</a:t>
            </a:r>
            <a:endParaRPr sz="2400">
              <a:solidFill>
                <a:schemeClr val="lt1"/>
              </a:solidFill>
            </a:endParaRPr>
          </a:p>
          <a:p>
            <a:pPr marL="34290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ca" sz="2400">
                <a:solidFill>
                  <a:schemeClr val="lt1"/>
                </a:solidFill>
              </a:rPr>
              <a:t>Ens cal afegir o treure informació?</a:t>
            </a:r>
            <a:endParaRPr sz="2400">
              <a:solidFill>
                <a:schemeClr val="lt1"/>
              </a:solidFill>
            </a:endParaRPr>
          </a:p>
          <a:p>
            <a:pPr marL="34290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ca" sz="2400">
                <a:solidFill>
                  <a:schemeClr val="lt1"/>
                </a:solidFill>
              </a:rPr>
              <a:t>El format és adequat?</a:t>
            </a:r>
            <a:endParaRPr sz="2400">
              <a:solidFill>
                <a:schemeClr val="lt1"/>
              </a:solidFill>
            </a:endParaRPr>
          </a:p>
        </p:txBody>
      </p:sp>
      <p:pic>
        <p:nvPicPr>
          <p:cNvPr id="361" name="Google Shape;361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18348" y="273850"/>
            <a:ext cx="3078050" cy="162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1"/>
          <p:cNvSpPr/>
          <p:nvPr/>
        </p:nvSpPr>
        <p:spPr>
          <a:xfrm>
            <a:off x="0" y="-342225"/>
            <a:ext cx="9035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51"/>
          <p:cNvSpPr txBox="1">
            <a:spLocks noGrp="1"/>
          </p:cNvSpPr>
          <p:nvPr>
            <p:ph type="title"/>
          </p:nvPr>
        </p:nvSpPr>
        <p:spPr>
          <a:xfrm>
            <a:off x="3670163" y="69526"/>
            <a:ext cx="5067900" cy="47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br>
              <a:rPr lang="ca" sz="2600">
                <a:solidFill>
                  <a:schemeClr val="lt1"/>
                </a:solidFill>
              </a:rPr>
            </a:b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endParaRPr sz="26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ca" sz="2600">
                <a:solidFill>
                  <a:schemeClr val="lt1"/>
                </a:solidFill>
              </a:rPr>
              <a:t>Referencias</a:t>
            </a:r>
            <a:br>
              <a:rPr lang="ca" sz="2600"/>
            </a:br>
            <a:endParaRPr sz="26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16666"/>
              <a:buFont typeface="Calibri"/>
              <a:buNone/>
            </a:pPr>
            <a:r>
              <a:rPr lang="ca" sz="1200">
                <a:solidFill>
                  <a:schemeClr val="lt1"/>
                </a:solidFill>
              </a:rPr>
              <a:t>Cassany, D. (2015). Instrucciones para ELE, </a:t>
            </a:r>
            <a:r>
              <a:rPr lang="ca" sz="1200" i="1">
                <a:solidFill>
                  <a:schemeClr val="lt1"/>
                </a:solidFill>
              </a:rPr>
              <a:t>La formación del profesorado de español. Innovación y reto</a:t>
            </a:r>
            <a:r>
              <a:rPr lang="ca" sz="1200">
                <a:solidFill>
                  <a:schemeClr val="lt1"/>
                </a:solidFill>
              </a:rPr>
              <a:t>. Difusión.</a:t>
            </a:r>
            <a:endParaRPr sz="12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16666"/>
              <a:buFont typeface="Calibri"/>
              <a:buNone/>
            </a:pPr>
            <a:r>
              <a:rPr lang="ca" sz="1200">
                <a:solidFill>
                  <a:schemeClr val="lt1"/>
                </a:solidFill>
              </a:rPr>
              <a:t>Freixas, M. (2002). El profesorado novel: estudio de su problemática en la Universitat Autónoma de Barcelona, </a:t>
            </a:r>
            <a:r>
              <a:rPr lang="ca" sz="1200" i="1">
                <a:solidFill>
                  <a:schemeClr val="lt1"/>
                </a:solidFill>
              </a:rPr>
              <a:t>Revista de docencia universitaria</a:t>
            </a:r>
            <a:r>
              <a:rPr lang="ca" sz="1200" b="1">
                <a:solidFill>
                  <a:schemeClr val="lt1"/>
                </a:solidFill>
              </a:rPr>
              <a:t>,  </a:t>
            </a:r>
            <a:r>
              <a:rPr lang="ca" sz="1200">
                <a:solidFill>
                  <a:schemeClr val="lt1"/>
                </a:solidFill>
              </a:rPr>
              <a:t>Vol. 2 Núm. 1</a:t>
            </a:r>
            <a:endParaRPr sz="12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16666"/>
              <a:buFont typeface="Calibri"/>
              <a:buNone/>
            </a:pPr>
            <a:r>
              <a:rPr lang="ca" sz="1200">
                <a:solidFill>
                  <a:schemeClr val="lt1"/>
                </a:solidFill>
              </a:rPr>
              <a:t>González, M.V. (2015). El discurso didáctico en el aula de ELE: ¿sabemos cómo hablamos cuando hablamos en clase?, </a:t>
            </a:r>
            <a:r>
              <a:rPr lang="ca" sz="1200" i="1">
                <a:solidFill>
                  <a:schemeClr val="lt1"/>
                </a:solidFill>
              </a:rPr>
              <a:t>La formación del profesorado de español. Innovación y </a:t>
            </a:r>
            <a:br>
              <a:rPr lang="ca" sz="1200" i="1">
                <a:solidFill>
                  <a:schemeClr val="lt1"/>
                </a:solidFill>
              </a:rPr>
            </a:br>
            <a:r>
              <a:rPr lang="ca" sz="1200" i="1">
                <a:solidFill>
                  <a:schemeClr val="lt1"/>
                </a:solidFill>
              </a:rPr>
              <a:t>reto. Difusión.</a:t>
            </a:r>
            <a:endParaRPr sz="1200" i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16666"/>
              <a:buFont typeface="Calibri"/>
              <a:buNone/>
            </a:pPr>
            <a:r>
              <a:rPr lang="ca" sz="1200">
                <a:solidFill>
                  <a:schemeClr val="lt1"/>
                </a:solidFill>
              </a:rPr>
              <a:t>Iglesias Martínez, M. J., Lozano Cabezas, I., &amp; Pastor Verdú, F. R. (2012). Los discursos del profesorado novel universitario: un estudio sobre su práctica docente. </a:t>
            </a:r>
            <a:r>
              <a:rPr lang="ca" sz="1200" i="1">
                <a:solidFill>
                  <a:schemeClr val="lt1"/>
                </a:solidFill>
              </a:rPr>
              <a:t>Enseñanza &amp; Teaching: Revista Interuniversitaria De Didáctica</a:t>
            </a:r>
            <a:r>
              <a:rPr lang="ca" sz="1200">
                <a:solidFill>
                  <a:schemeClr val="lt1"/>
                </a:solidFill>
              </a:rPr>
              <a:t>, </a:t>
            </a:r>
            <a:r>
              <a:rPr lang="ca" sz="1200" i="1">
                <a:solidFill>
                  <a:schemeClr val="lt1"/>
                </a:solidFill>
              </a:rPr>
              <a:t>29</a:t>
            </a:r>
            <a:r>
              <a:rPr lang="ca" sz="1200">
                <a:solidFill>
                  <a:schemeClr val="lt1"/>
                </a:solidFill>
              </a:rPr>
              <a:t>(2), 23–44. https://revistas.usal.es/tres/index.php/0212-5374/article/view/9251</a:t>
            </a:r>
            <a:endParaRPr sz="1200" i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ca" sz="1200">
                <a:solidFill>
                  <a:schemeClr val="lt1"/>
                </a:solidFill>
              </a:rPr>
              <a:t>Planas,  N.,  García-Honrado,  I.,  &amp;  Arnal-Bailera,  A.  (2018).  El  discurso  matemático  del </a:t>
            </a:r>
            <a:endParaRPr sz="12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ca" sz="1200">
                <a:solidFill>
                  <a:schemeClr val="lt1"/>
                </a:solidFill>
              </a:rPr>
              <a:t>profesor: ¿Cómo se produce en clase y cómo se puede investigar?</a:t>
            </a:r>
            <a:endParaRPr sz="12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ca" sz="1200" i="1">
                <a:solidFill>
                  <a:schemeClr val="lt1"/>
                </a:solidFill>
              </a:rPr>
              <a:t>Enseñanza de las ciencias</a:t>
            </a:r>
            <a:r>
              <a:rPr lang="ca" sz="1200">
                <a:solidFill>
                  <a:schemeClr val="lt1"/>
                </a:solidFill>
              </a:rPr>
              <a:t>, 36(1), 45-60</a:t>
            </a:r>
            <a:endParaRPr sz="12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2727"/>
              <a:buFont typeface="Arial"/>
              <a:buNone/>
            </a:pPr>
            <a:endParaRPr sz="11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36363"/>
              <a:buFont typeface="Calibri"/>
              <a:buNone/>
            </a:pPr>
            <a:endParaRPr sz="1100" i="1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36363"/>
              <a:buFont typeface="Calibri"/>
              <a:buNone/>
            </a:pPr>
            <a:endParaRPr sz="1100">
              <a:solidFill>
                <a:schemeClr val="lt1"/>
              </a:solidFill>
            </a:endParaRPr>
          </a:p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br>
              <a:rPr lang="ca" sz="2600"/>
            </a:br>
            <a:endParaRPr sz="2600"/>
          </a:p>
        </p:txBody>
      </p:sp>
      <p:grpSp>
        <p:nvGrpSpPr>
          <p:cNvPr id="368" name="Google Shape;368;p51"/>
          <p:cNvGrpSpPr/>
          <p:nvPr/>
        </p:nvGrpSpPr>
        <p:grpSpPr>
          <a:xfrm>
            <a:off x="2772999" y="0"/>
            <a:ext cx="663181" cy="4801287"/>
            <a:chOff x="3697284" y="0"/>
            <a:chExt cx="884241" cy="6858001"/>
          </a:xfrm>
        </p:grpSpPr>
        <p:sp>
          <p:nvSpPr>
            <p:cNvPr id="369" name="Google Shape;369;p51"/>
            <p:cNvSpPr/>
            <p:nvPr/>
          </p:nvSpPr>
          <p:spPr>
            <a:xfrm rot="-5400000" flipH="1">
              <a:off x="705641" y="2991642"/>
              <a:ext cx="6858001" cy="874716"/>
            </a:xfrm>
            <a:custGeom>
              <a:avLst/>
              <a:gdLst/>
              <a:ahLst/>
              <a:cxnLst/>
              <a:rect l="l" t="t" r="r" b="b"/>
              <a:pathLst>
                <a:path w="6858001" h="874716" extrusionOk="0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algn="l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51"/>
            <p:cNvSpPr/>
            <p:nvPr/>
          </p:nvSpPr>
          <p:spPr>
            <a:xfrm rot="-5400000" flipH="1">
              <a:off x="715166" y="2991642"/>
              <a:ext cx="6858001" cy="874716"/>
            </a:xfrm>
            <a:custGeom>
              <a:avLst/>
              <a:gdLst/>
              <a:ahLst/>
              <a:cxnLst/>
              <a:rect l="l" t="t" r="r" b="b"/>
              <a:pathLst>
                <a:path w="6858001" h="874716" extrusionOk="0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rotWithShape="1">
              <a:blip r:embed="rId3">
                <a:alphaModFix amt="57000"/>
              </a:blip>
              <a:tile tx="0" ty="0" sx="100000" sy="100000" flip="none" algn="tl"/>
            </a:blipFill>
            <a:ln>
              <a:noFill/>
            </a:ln>
            <a:effectLst>
              <a:outerShdw blurRad="381000" dist="152400" algn="l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7" name="Google Shape;377;p52"/>
          <p:cNvGrpSpPr/>
          <p:nvPr/>
        </p:nvGrpSpPr>
        <p:grpSpPr>
          <a:xfrm>
            <a:off x="620316" y="3596653"/>
            <a:ext cx="3945731" cy="1057992"/>
            <a:chOff x="827088" y="4795537"/>
            <a:chExt cx="5260975" cy="1410656"/>
          </a:xfrm>
        </p:grpSpPr>
        <p:sp>
          <p:nvSpPr>
            <p:cNvPr id="378" name="Google Shape;378;p52"/>
            <p:cNvSpPr/>
            <p:nvPr/>
          </p:nvSpPr>
          <p:spPr>
            <a:xfrm>
              <a:off x="827088" y="4795537"/>
              <a:ext cx="5260975" cy="1410656"/>
            </a:xfrm>
            <a:custGeom>
              <a:avLst/>
              <a:gdLst/>
              <a:ahLst/>
              <a:cxnLst/>
              <a:rect l="l" t="t" r="r" b="b"/>
              <a:pathLst>
                <a:path w="5260975" h="1410656" extrusionOk="0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52"/>
            <p:cNvSpPr/>
            <p:nvPr/>
          </p:nvSpPr>
          <p:spPr>
            <a:xfrm>
              <a:off x="827088" y="4795537"/>
              <a:ext cx="5260975" cy="1410656"/>
            </a:xfrm>
            <a:custGeom>
              <a:avLst/>
              <a:gdLst/>
              <a:ahLst/>
              <a:cxnLst/>
              <a:rect l="l" t="t" r="r" b="b"/>
              <a:pathLst>
                <a:path w="5260975" h="1410656" extrusionOk="0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rotWithShape="1">
              <a:blip r:embed="rId3">
                <a:alphaModFix amt="57000"/>
              </a:blip>
              <a:tile tx="0" ty="0" sx="100000" sy="100000" flip="none" algn="tl"/>
            </a:blip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0" name="Google Shape;380;p52"/>
          <p:cNvSpPr txBox="1">
            <a:spLocks noGrp="1"/>
          </p:cNvSpPr>
          <p:nvPr>
            <p:ph type="body" idx="1"/>
          </p:nvPr>
        </p:nvSpPr>
        <p:spPr>
          <a:xfrm>
            <a:off x="5236376" y="2890400"/>
            <a:ext cx="37413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ca" sz="1800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bmontmany@ub.edu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</a:pPr>
            <a:r>
              <a:rPr lang="ca" sz="1800">
                <a:solidFill>
                  <a:schemeClr val="dk1"/>
                </a:solidFill>
              </a:rPr>
              <a:t>bmontmanymolina@gmail.com</a:t>
            </a:r>
            <a:endParaRPr sz="18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ca">
                <a:solidFill>
                  <a:schemeClr val="dk1"/>
                </a:solidFill>
              </a:rPr>
              <a:t>vicentagonzalez@ub.edu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381" name="Google Shape;381;p52" descr="IMG_073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9904" y="1096699"/>
            <a:ext cx="4806552" cy="28698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0"/>
          <p:cNvSpPr txBox="1">
            <a:spLocks noGrp="1"/>
          </p:cNvSpPr>
          <p:nvPr>
            <p:ph type="title"/>
          </p:nvPr>
        </p:nvSpPr>
        <p:spPr>
          <a:xfrm>
            <a:off x="628651" y="1231314"/>
            <a:ext cx="32955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None/>
            </a:pPr>
            <a:r>
              <a:rPr lang="ca" sz="3000"/>
              <a:t>Guió</a:t>
            </a:r>
            <a:endParaRPr sz="3000"/>
          </a:p>
        </p:txBody>
      </p:sp>
      <p:sp>
        <p:nvSpPr>
          <p:cNvPr id="109" name="Google Shape;109;p20"/>
          <p:cNvSpPr txBox="1">
            <a:spLocks noGrp="1"/>
          </p:cNvSpPr>
          <p:nvPr>
            <p:ph type="body" idx="1"/>
          </p:nvPr>
        </p:nvSpPr>
        <p:spPr>
          <a:xfrm>
            <a:off x="240476" y="2107400"/>
            <a:ext cx="4423200" cy="269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25000" lnSpcReduction="10000"/>
          </a:bodyPr>
          <a:lstStyle/>
          <a:p>
            <a:pPr marL="215900" lvl="0" indent="-158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ca" sz="1200">
                <a:solidFill>
                  <a:schemeClr val="lt1"/>
                </a:solidFill>
              </a:rPr>
              <a:t>Por qué es importante</a:t>
            </a:r>
            <a:endParaRPr/>
          </a:p>
          <a:p>
            <a:pPr marL="215900" lvl="0" indent="-1397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ca" sz="2971"/>
              <a:t>- </a:t>
            </a:r>
            <a:r>
              <a:rPr lang="ca" sz="4486">
                <a:latin typeface="Arial"/>
                <a:ea typeface="Arial"/>
                <a:cs typeface="Arial"/>
                <a:sym typeface="Arial"/>
              </a:rPr>
              <a:t>Què és</a:t>
            </a:r>
            <a:endParaRPr sz="4486"/>
          </a:p>
          <a:p>
            <a:pPr marL="215900" lvl="0" indent="-1397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ca" sz="4486"/>
              <a:t>- </a:t>
            </a:r>
            <a:r>
              <a:rPr lang="ca" sz="4486">
                <a:latin typeface="Arial"/>
                <a:ea typeface="Arial"/>
                <a:cs typeface="Arial"/>
                <a:sym typeface="Arial"/>
              </a:rPr>
              <a:t>Què caracteritza el discurs didàctic</a:t>
            </a:r>
            <a:endParaRPr sz="4486">
              <a:latin typeface="Arial"/>
              <a:ea typeface="Arial"/>
              <a:cs typeface="Arial"/>
              <a:sym typeface="Arial"/>
            </a:endParaRPr>
          </a:p>
          <a:p>
            <a:pPr marL="215900" lvl="0" indent="-1397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ca" sz="4486"/>
              <a:t>- </a:t>
            </a:r>
            <a:r>
              <a:rPr lang="ca" sz="4486">
                <a:latin typeface="Arial"/>
                <a:ea typeface="Arial"/>
                <a:cs typeface="Arial"/>
                <a:sym typeface="Arial"/>
              </a:rPr>
              <a:t>Distribució de torns</a:t>
            </a:r>
            <a:endParaRPr sz="4486">
              <a:latin typeface="Arial"/>
              <a:ea typeface="Arial"/>
              <a:cs typeface="Arial"/>
              <a:sym typeface="Arial"/>
            </a:endParaRPr>
          </a:p>
          <a:p>
            <a:pPr marL="215900" lvl="0" indent="-1397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ca" sz="4486"/>
              <a:t>- </a:t>
            </a:r>
            <a:r>
              <a:rPr lang="ca" sz="4486">
                <a:latin typeface="Arial"/>
                <a:ea typeface="Arial"/>
                <a:cs typeface="Arial"/>
                <a:sym typeface="Arial"/>
              </a:rPr>
              <a:t>Tipus d'interacció</a:t>
            </a:r>
            <a:endParaRPr sz="4486">
              <a:latin typeface="Arial"/>
              <a:ea typeface="Arial"/>
              <a:cs typeface="Arial"/>
              <a:sym typeface="Arial"/>
            </a:endParaRPr>
          </a:p>
          <a:p>
            <a:pPr marL="215900" lvl="0" indent="-1397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ca" sz="4486"/>
              <a:t>- </a:t>
            </a:r>
            <a:r>
              <a:rPr lang="ca" sz="4486">
                <a:latin typeface="Arial"/>
                <a:ea typeface="Arial"/>
                <a:cs typeface="Arial"/>
                <a:sym typeface="Arial"/>
              </a:rPr>
              <a:t>Tipus de preguntes</a:t>
            </a:r>
            <a:endParaRPr sz="4486">
              <a:latin typeface="Arial"/>
              <a:ea typeface="Arial"/>
              <a:cs typeface="Arial"/>
              <a:sym typeface="Arial"/>
            </a:endParaRPr>
          </a:p>
          <a:p>
            <a:pPr marL="215900" lvl="0" indent="-1397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ca" sz="4486"/>
              <a:t>- </a:t>
            </a:r>
            <a:r>
              <a:rPr lang="ca" sz="4486">
                <a:latin typeface="Arial"/>
                <a:ea typeface="Arial"/>
                <a:cs typeface="Arial"/>
                <a:sym typeface="Arial"/>
              </a:rPr>
              <a:t>Instruccions</a:t>
            </a:r>
            <a:endParaRPr sz="4486">
              <a:latin typeface="Arial"/>
              <a:ea typeface="Arial"/>
              <a:cs typeface="Arial"/>
              <a:sym typeface="Arial"/>
            </a:endParaRPr>
          </a:p>
          <a:p>
            <a:pPr marL="215900" lvl="0" indent="-13970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ca" sz="4486"/>
              <a:t>- Exemples</a:t>
            </a:r>
            <a:endParaRPr sz="4486"/>
          </a:p>
          <a:p>
            <a:pPr marL="215900" lvl="0" indent="-1397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26747"/>
              <a:buNone/>
            </a:pPr>
            <a:r>
              <a:rPr lang="ca" sz="4486"/>
              <a:t>- </a:t>
            </a:r>
            <a:r>
              <a:rPr lang="ca" sz="4486">
                <a:latin typeface="Arial"/>
                <a:ea typeface="Arial"/>
                <a:cs typeface="Arial"/>
                <a:sym typeface="Arial"/>
              </a:rPr>
              <a:t>Consideracions finals</a:t>
            </a:r>
            <a:endParaRPr sz="4886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28467"/>
              <a:buNone/>
            </a:pPr>
            <a:br>
              <a:rPr lang="ca" sz="4215"/>
            </a:br>
            <a:endParaRPr sz="4215"/>
          </a:p>
          <a:p>
            <a:pPr marL="177800" lvl="0" indent="-101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80000"/>
              <a:buNone/>
            </a:pPr>
            <a:endParaRPr sz="1500"/>
          </a:p>
        </p:txBody>
      </p:sp>
      <p:pic>
        <p:nvPicPr>
          <p:cNvPr id="110" name="Google Shape;110;p20" descr="Muchos signos de interrogación sobre fondo negro"/>
          <p:cNvPicPr preferRelativeResize="0"/>
          <p:nvPr/>
        </p:nvPicPr>
        <p:blipFill rotWithShape="1">
          <a:blip r:embed="rId3">
            <a:alphaModFix/>
          </a:blip>
          <a:srcRect l="21359" r="21359"/>
          <a:stretch/>
        </p:blipFill>
        <p:spPr>
          <a:xfrm>
            <a:off x="4314145" y="8"/>
            <a:ext cx="4829855" cy="5143499"/>
          </a:xfrm>
          <a:custGeom>
            <a:avLst/>
            <a:gdLst/>
            <a:ahLst/>
            <a:cxnLst/>
            <a:rect l="l" t="t" r="r" b="b"/>
            <a:pathLst>
              <a:path w="6439807" h="6857999" extrusionOk="0">
                <a:moveTo>
                  <a:pt x="752157" y="6118149"/>
                </a:moveTo>
                <a:cubicBezTo>
                  <a:pt x="745608" y="6124102"/>
                  <a:pt x="737987" y="6129341"/>
                  <a:pt x="730938" y="6133722"/>
                </a:cubicBezTo>
                <a:cubicBezTo>
                  <a:pt x="723794" y="6138152"/>
                  <a:pt x="718448" y="6143474"/>
                  <a:pt x="714778" y="6149379"/>
                </a:cubicBezTo>
                <a:lnTo>
                  <a:pt x="709303" y="6166562"/>
                </a:lnTo>
                <a:lnTo>
                  <a:pt x="714778" y="6149380"/>
                </a:lnTo>
                <a:cubicBezTo>
                  <a:pt x="718448" y="6143474"/>
                  <a:pt x="723794" y="6138152"/>
                  <a:pt x="730938" y="6133723"/>
                </a:cubicBezTo>
                <a:cubicBezTo>
                  <a:pt x="737987" y="6129341"/>
                  <a:pt x="745608" y="6124102"/>
                  <a:pt x="752157" y="6118149"/>
                </a:cubicBezTo>
                <a:close/>
                <a:moveTo>
                  <a:pt x="844000" y="4941372"/>
                </a:moveTo>
                <a:lnTo>
                  <a:pt x="840670" y="4950868"/>
                </a:lnTo>
                <a:lnTo>
                  <a:pt x="830985" y="4991382"/>
                </a:lnTo>
                <a:lnTo>
                  <a:pt x="840670" y="4950869"/>
                </a:lnTo>
                <a:close/>
                <a:moveTo>
                  <a:pt x="840061" y="4749807"/>
                </a:moveTo>
                <a:cubicBezTo>
                  <a:pt x="852197" y="4762827"/>
                  <a:pt x="853054" y="4781365"/>
                  <a:pt x="854768" y="4799797"/>
                </a:cubicBezTo>
                <a:cubicBezTo>
                  <a:pt x="853054" y="4781365"/>
                  <a:pt x="852197" y="4762826"/>
                  <a:pt x="840061" y="4749807"/>
                </a:cubicBezTo>
                <a:close/>
                <a:moveTo>
                  <a:pt x="822263" y="4543185"/>
                </a:moveTo>
                <a:lnTo>
                  <a:pt x="816857" y="4557091"/>
                </a:lnTo>
                <a:cubicBezTo>
                  <a:pt x="805236" y="4573618"/>
                  <a:pt x="796449" y="4588275"/>
                  <a:pt x="790493" y="4602021"/>
                </a:cubicBezTo>
                <a:cubicBezTo>
                  <a:pt x="796449" y="4588275"/>
                  <a:pt x="805236" y="4573618"/>
                  <a:pt x="816857" y="4557092"/>
                </a:cubicBezTo>
                <a:cubicBezTo>
                  <a:pt x="819238" y="4553662"/>
                  <a:pt x="821286" y="4548281"/>
                  <a:pt x="822263" y="4543185"/>
                </a:cubicBezTo>
                <a:close/>
                <a:moveTo>
                  <a:pt x="356045" y="2819253"/>
                </a:moveTo>
                <a:lnTo>
                  <a:pt x="344401" y="2827483"/>
                </a:lnTo>
                <a:lnTo>
                  <a:pt x="344399" y="2827486"/>
                </a:lnTo>
                <a:lnTo>
                  <a:pt x="325551" y="2842392"/>
                </a:lnTo>
                <a:lnTo>
                  <a:pt x="315896" y="2861156"/>
                </a:lnTo>
                <a:lnTo>
                  <a:pt x="344399" y="2827486"/>
                </a:lnTo>
                <a:lnTo>
                  <a:pt x="344401" y="2827484"/>
                </a:lnTo>
                <a:close/>
                <a:moveTo>
                  <a:pt x="425699" y="1974015"/>
                </a:moveTo>
                <a:cubicBezTo>
                  <a:pt x="427224" y="1991685"/>
                  <a:pt x="433462" y="2008497"/>
                  <a:pt x="449941" y="2023547"/>
                </a:cubicBezTo>
                <a:cubicBezTo>
                  <a:pt x="441702" y="2016020"/>
                  <a:pt x="436022" y="2008056"/>
                  <a:pt x="432213" y="1999763"/>
                </a:cubicBezTo>
                <a:close/>
                <a:moveTo>
                  <a:pt x="442893" y="1768838"/>
                </a:moveTo>
                <a:cubicBezTo>
                  <a:pt x="451656" y="1779981"/>
                  <a:pt x="453942" y="1790986"/>
                  <a:pt x="452275" y="1801558"/>
                </a:cubicBezTo>
                <a:lnTo>
                  <a:pt x="451495" y="1785412"/>
                </a:lnTo>
                <a:cubicBezTo>
                  <a:pt x="450037" y="1779948"/>
                  <a:pt x="447274" y="1774411"/>
                  <a:pt x="442893" y="1768838"/>
                </a:cubicBezTo>
                <a:close/>
                <a:moveTo>
                  <a:pt x="333304" y="520953"/>
                </a:moveTo>
                <a:cubicBezTo>
                  <a:pt x="333742" y="528850"/>
                  <a:pt x="335479" y="536547"/>
                  <a:pt x="337867" y="544146"/>
                </a:cubicBezTo>
                <a:lnTo>
                  <a:pt x="340032" y="549926"/>
                </a:lnTo>
                <a:lnTo>
                  <a:pt x="340448" y="551717"/>
                </a:lnTo>
                <a:lnTo>
                  <a:pt x="346286" y="566616"/>
                </a:lnTo>
                <a:lnTo>
                  <a:pt x="346338" y="566754"/>
                </a:lnTo>
                <a:lnTo>
                  <a:pt x="352655" y="583595"/>
                </a:lnTo>
                <a:lnTo>
                  <a:pt x="359451" y="612658"/>
                </a:lnTo>
                <a:cubicBezTo>
                  <a:pt x="358988" y="604728"/>
                  <a:pt x="357231" y="597005"/>
                  <a:pt x="354829" y="589388"/>
                </a:cubicBezTo>
                <a:lnTo>
                  <a:pt x="352655" y="583595"/>
                </a:lnTo>
                <a:lnTo>
                  <a:pt x="352236" y="581804"/>
                </a:lnTo>
                <a:lnTo>
                  <a:pt x="346286" y="566616"/>
                </a:lnTo>
                <a:lnTo>
                  <a:pt x="340032" y="549926"/>
                </a:lnTo>
                <a:close/>
                <a:moveTo>
                  <a:pt x="384407" y="268794"/>
                </a:moveTo>
                <a:lnTo>
                  <a:pt x="387837" y="328017"/>
                </a:lnTo>
                <a:cubicBezTo>
                  <a:pt x="389527" y="318646"/>
                  <a:pt x="389932" y="309031"/>
                  <a:pt x="389283" y="299164"/>
                </a:cubicBezTo>
                <a:cubicBezTo>
                  <a:pt x="388634" y="289296"/>
                  <a:pt x="386932" y="279176"/>
                  <a:pt x="384407" y="268794"/>
                </a:cubicBezTo>
                <a:close/>
                <a:moveTo>
                  <a:pt x="66991" y="0"/>
                </a:moveTo>
                <a:lnTo>
                  <a:pt x="6439807" y="0"/>
                </a:lnTo>
                <a:lnTo>
                  <a:pt x="6439807" y="6857999"/>
                </a:lnTo>
                <a:lnTo>
                  <a:pt x="149318" y="6857999"/>
                </a:lnTo>
                <a:lnTo>
                  <a:pt x="149318" y="6857457"/>
                </a:lnTo>
                <a:lnTo>
                  <a:pt x="22079" y="6857457"/>
                </a:lnTo>
                <a:lnTo>
                  <a:pt x="26851" y="6796804"/>
                </a:lnTo>
                <a:cubicBezTo>
                  <a:pt x="32162" y="6777207"/>
                  <a:pt x="39591" y="6758011"/>
                  <a:pt x="44354" y="6738388"/>
                </a:cubicBezTo>
                <a:cubicBezTo>
                  <a:pt x="48736" y="6720103"/>
                  <a:pt x="58832" y="6702955"/>
                  <a:pt x="67214" y="6685617"/>
                </a:cubicBezTo>
                <a:cubicBezTo>
                  <a:pt x="83217" y="6652472"/>
                  <a:pt x="73120" y="6617036"/>
                  <a:pt x="77310" y="6583128"/>
                </a:cubicBezTo>
                <a:cubicBezTo>
                  <a:pt x="78646" y="6572269"/>
                  <a:pt x="80168" y="6561411"/>
                  <a:pt x="82837" y="6550742"/>
                </a:cubicBezTo>
                <a:cubicBezTo>
                  <a:pt x="89885" y="6521593"/>
                  <a:pt x="95981" y="6491874"/>
                  <a:pt x="105698" y="6463490"/>
                </a:cubicBezTo>
                <a:cubicBezTo>
                  <a:pt x="116555" y="6431292"/>
                  <a:pt x="131034" y="6400429"/>
                  <a:pt x="146085" y="6363664"/>
                </a:cubicBezTo>
                <a:cubicBezTo>
                  <a:pt x="142274" y="6350899"/>
                  <a:pt x="131986" y="6331277"/>
                  <a:pt x="131034" y="6311084"/>
                </a:cubicBezTo>
                <a:cubicBezTo>
                  <a:pt x="127795" y="6246121"/>
                  <a:pt x="145512" y="6185351"/>
                  <a:pt x="173519" y="6127247"/>
                </a:cubicBezTo>
                <a:cubicBezTo>
                  <a:pt x="181900" y="6109530"/>
                  <a:pt x="187424" y="6090477"/>
                  <a:pt x="195616" y="6072569"/>
                </a:cubicBezTo>
                <a:cubicBezTo>
                  <a:pt x="198472" y="6066284"/>
                  <a:pt x="204569" y="6058092"/>
                  <a:pt x="210287" y="6056948"/>
                </a:cubicBezTo>
                <a:cubicBezTo>
                  <a:pt x="243432" y="6050282"/>
                  <a:pt x="242862" y="6025515"/>
                  <a:pt x="244766" y="5999796"/>
                </a:cubicBezTo>
                <a:cubicBezTo>
                  <a:pt x="247051" y="5969124"/>
                  <a:pt x="252386" y="5938836"/>
                  <a:pt x="256958" y="5908355"/>
                </a:cubicBezTo>
                <a:cubicBezTo>
                  <a:pt x="257530" y="5904353"/>
                  <a:pt x="261530" y="5900735"/>
                  <a:pt x="264199" y="5897114"/>
                </a:cubicBezTo>
                <a:cubicBezTo>
                  <a:pt x="268199" y="5891590"/>
                  <a:pt x="274296" y="5886447"/>
                  <a:pt x="275818" y="5880348"/>
                </a:cubicBezTo>
                <a:cubicBezTo>
                  <a:pt x="283249" y="5849107"/>
                  <a:pt x="289535" y="5817674"/>
                  <a:pt x="296393" y="5786239"/>
                </a:cubicBezTo>
                <a:cubicBezTo>
                  <a:pt x="297919" y="5779191"/>
                  <a:pt x="299822" y="5771953"/>
                  <a:pt x="302870" y="5765474"/>
                </a:cubicBezTo>
                <a:cubicBezTo>
                  <a:pt x="305728" y="5759378"/>
                  <a:pt x="310682" y="5754234"/>
                  <a:pt x="313730" y="5748136"/>
                </a:cubicBezTo>
                <a:cubicBezTo>
                  <a:pt x="321921" y="5731564"/>
                  <a:pt x="329541" y="5714607"/>
                  <a:pt x="338685" y="5695178"/>
                </a:cubicBezTo>
                <a:cubicBezTo>
                  <a:pt x="321541" y="5684320"/>
                  <a:pt x="331258" y="5669647"/>
                  <a:pt x="339449" y="5651360"/>
                </a:cubicBezTo>
                <a:cubicBezTo>
                  <a:pt x="347831" y="5632691"/>
                  <a:pt x="350497" y="5611164"/>
                  <a:pt x="353546" y="5590590"/>
                </a:cubicBezTo>
                <a:cubicBezTo>
                  <a:pt x="359070" y="5552869"/>
                  <a:pt x="362499" y="5514957"/>
                  <a:pt x="367451" y="5477239"/>
                </a:cubicBezTo>
                <a:cubicBezTo>
                  <a:pt x="368595" y="5469236"/>
                  <a:pt x="370690" y="5460092"/>
                  <a:pt x="375454" y="5453995"/>
                </a:cubicBezTo>
                <a:cubicBezTo>
                  <a:pt x="407459" y="5412276"/>
                  <a:pt x="416411" y="5361598"/>
                  <a:pt x="413366" y="5313403"/>
                </a:cubicBezTo>
                <a:cubicBezTo>
                  <a:pt x="411078" y="5275491"/>
                  <a:pt x="409363" y="5238343"/>
                  <a:pt x="412601" y="5200813"/>
                </a:cubicBezTo>
                <a:cubicBezTo>
                  <a:pt x="412793" y="5197955"/>
                  <a:pt x="412411" y="5194145"/>
                  <a:pt x="410887" y="5192051"/>
                </a:cubicBezTo>
                <a:cubicBezTo>
                  <a:pt x="400791" y="5179097"/>
                  <a:pt x="400029" y="5165570"/>
                  <a:pt x="398315" y="5148995"/>
                </a:cubicBezTo>
                <a:cubicBezTo>
                  <a:pt x="395837" y="5125562"/>
                  <a:pt x="397553" y="5104036"/>
                  <a:pt x="401743" y="5082317"/>
                </a:cubicBezTo>
                <a:cubicBezTo>
                  <a:pt x="404791" y="5066505"/>
                  <a:pt x="411078" y="5050504"/>
                  <a:pt x="419080" y="5036405"/>
                </a:cubicBezTo>
                <a:cubicBezTo>
                  <a:pt x="430320" y="5016785"/>
                  <a:pt x="434701" y="4997922"/>
                  <a:pt x="419841" y="4979253"/>
                </a:cubicBezTo>
                <a:cubicBezTo>
                  <a:pt x="404029" y="4959061"/>
                  <a:pt x="409553" y="4936201"/>
                  <a:pt x="408983" y="4913909"/>
                </a:cubicBezTo>
                <a:cubicBezTo>
                  <a:pt x="408791" y="4904195"/>
                  <a:pt x="409174" y="4893907"/>
                  <a:pt x="406697" y="4884572"/>
                </a:cubicBezTo>
                <a:cubicBezTo>
                  <a:pt x="399647" y="4857522"/>
                  <a:pt x="388978" y="4831420"/>
                  <a:pt x="384216" y="4803988"/>
                </a:cubicBezTo>
                <a:cubicBezTo>
                  <a:pt x="381551" y="4788747"/>
                  <a:pt x="386312" y="4771793"/>
                  <a:pt x="389741" y="4755980"/>
                </a:cubicBezTo>
                <a:cubicBezTo>
                  <a:pt x="393361" y="4739978"/>
                  <a:pt x="398885" y="4724167"/>
                  <a:pt x="404601" y="4708734"/>
                </a:cubicBezTo>
                <a:cubicBezTo>
                  <a:pt x="408411" y="4698258"/>
                  <a:pt x="412031" y="4686828"/>
                  <a:pt x="418889" y="4678445"/>
                </a:cubicBezTo>
                <a:cubicBezTo>
                  <a:pt x="434510" y="4659393"/>
                  <a:pt x="437178" y="4639772"/>
                  <a:pt x="428986" y="4617291"/>
                </a:cubicBezTo>
                <a:cubicBezTo>
                  <a:pt x="427651" y="4613864"/>
                  <a:pt x="427651" y="4609863"/>
                  <a:pt x="427462" y="4606053"/>
                </a:cubicBezTo>
                <a:cubicBezTo>
                  <a:pt x="423462" y="4545086"/>
                  <a:pt x="420984" y="4484127"/>
                  <a:pt x="414888" y="4423545"/>
                </a:cubicBezTo>
                <a:cubicBezTo>
                  <a:pt x="412411" y="4398972"/>
                  <a:pt x="401553" y="4375349"/>
                  <a:pt x="394695" y="4351154"/>
                </a:cubicBezTo>
                <a:cubicBezTo>
                  <a:pt x="393361" y="4346201"/>
                  <a:pt x="391265" y="4340674"/>
                  <a:pt x="392218" y="4335722"/>
                </a:cubicBezTo>
                <a:cubicBezTo>
                  <a:pt x="401743" y="4281810"/>
                  <a:pt x="387837" y="4231324"/>
                  <a:pt x="369547" y="4181603"/>
                </a:cubicBezTo>
                <a:cubicBezTo>
                  <a:pt x="367642" y="4176461"/>
                  <a:pt x="368214" y="4170174"/>
                  <a:pt x="368595" y="4164458"/>
                </a:cubicBezTo>
                <a:cubicBezTo>
                  <a:pt x="369928" y="4148453"/>
                  <a:pt x="376597" y="4131119"/>
                  <a:pt x="372597" y="4116641"/>
                </a:cubicBezTo>
                <a:cubicBezTo>
                  <a:pt x="361545" y="4078159"/>
                  <a:pt x="348211" y="4040058"/>
                  <a:pt x="331447" y="4003861"/>
                </a:cubicBezTo>
                <a:cubicBezTo>
                  <a:pt x="314493" y="3967091"/>
                  <a:pt x="300203" y="3932993"/>
                  <a:pt x="317350" y="3890891"/>
                </a:cubicBezTo>
                <a:cubicBezTo>
                  <a:pt x="324589" y="3872985"/>
                  <a:pt x="319445" y="3849362"/>
                  <a:pt x="317541" y="3828785"/>
                </a:cubicBezTo>
                <a:cubicBezTo>
                  <a:pt x="316016" y="3813737"/>
                  <a:pt x="307442" y="3799258"/>
                  <a:pt x="307442" y="3784397"/>
                </a:cubicBezTo>
                <a:cubicBezTo>
                  <a:pt x="307442" y="3744770"/>
                  <a:pt x="297346" y="3709529"/>
                  <a:pt x="276771" y="3675238"/>
                </a:cubicBezTo>
                <a:cubicBezTo>
                  <a:pt x="268770" y="3661899"/>
                  <a:pt x="274105" y="3641134"/>
                  <a:pt x="272009" y="3623799"/>
                </a:cubicBezTo>
                <a:cubicBezTo>
                  <a:pt x="269533" y="3605509"/>
                  <a:pt x="267247" y="3586653"/>
                  <a:pt x="261721" y="3569124"/>
                </a:cubicBezTo>
                <a:cubicBezTo>
                  <a:pt x="247242" y="3523785"/>
                  <a:pt x="230859" y="3479015"/>
                  <a:pt x="215618" y="3433866"/>
                </a:cubicBezTo>
                <a:cubicBezTo>
                  <a:pt x="203045" y="3396719"/>
                  <a:pt x="212952" y="3360139"/>
                  <a:pt x="218285" y="3323372"/>
                </a:cubicBezTo>
                <a:cubicBezTo>
                  <a:pt x="221716" y="3300319"/>
                  <a:pt x="229907" y="3278795"/>
                  <a:pt x="217715" y="3252885"/>
                </a:cubicBezTo>
                <a:cubicBezTo>
                  <a:pt x="206093" y="3228119"/>
                  <a:pt x="208761" y="3196686"/>
                  <a:pt x="202474" y="3168870"/>
                </a:cubicBezTo>
                <a:cubicBezTo>
                  <a:pt x="197141" y="3145436"/>
                  <a:pt x="188566" y="3122770"/>
                  <a:pt x="180184" y="3100099"/>
                </a:cubicBezTo>
                <a:cubicBezTo>
                  <a:pt x="168753" y="3069235"/>
                  <a:pt x="156753" y="3038756"/>
                  <a:pt x="162468" y="3005035"/>
                </a:cubicBezTo>
                <a:cubicBezTo>
                  <a:pt x="168946" y="2966742"/>
                  <a:pt x="144561" y="2940455"/>
                  <a:pt x="128367" y="2910353"/>
                </a:cubicBezTo>
                <a:cubicBezTo>
                  <a:pt x="117318" y="2889587"/>
                  <a:pt x="109126" y="2866918"/>
                  <a:pt x="102267" y="2844248"/>
                </a:cubicBezTo>
                <a:cubicBezTo>
                  <a:pt x="93313" y="2813958"/>
                  <a:pt x="87978" y="2782716"/>
                  <a:pt x="79217" y="2752235"/>
                </a:cubicBezTo>
                <a:cubicBezTo>
                  <a:pt x="66072" y="2706131"/>
                  <a:pt x="55784" y="2659455"/>
                  <a:pt x="63024" y="2611450"/>
                </a:cubicBezTo>
                <a:cubicBezTo>
                  <a:pt x="66262" y="2589352"/>
                  <a:pt x="66072" y="2568774"/>
                  <a:pt x="61307" y="2546678"/>
                </a:cubicBezTo>
                <a:cubicBezTo>
                  <a:pt x="53497" y="2510483"/>
                  <a:pt x="52545" y="2473333"/>
                  <a:pt x="23399" y="2444184"/>
                </a:cubicBezTo>
                <a:cubicBezTo>
                  <a:pt x="13111" y="2433897"/>
                  <a:pt x="10446" y="2415420"/>
                  <a:pt x="5110" y="2400369"/>
                </a:cubicBezTo>
                <a:cubicBezTo>
                  <a:pt x="-1178" y="2383032"/>
                  <a:pt x="2062" y="2370270"/>
                  <a:pt x="20352" y="2360933"/>
                </a:cubicBezTo>
                <a:cubicBezTo>
                  <a:pt x="28541" y="2356744"/>
                  <a:pt x="36543" y="2344741"/>
                  <a:pt x="37878" y="2335405"/>
                </a:cubicBezTo>
                <a:cubicBezTo>
                  <a:pt x="41877" y="2307402"/>
                  <a:pt x="35972" y="2281683"/>
                  <a:pt x="23017" y="2254633"/>
                </a:cubicBezTo>
                <a:cubicBezTo>
                  <a:pt x="10825" y="2229296"/>
                  <a:pt x="12159" y="2197670"/>
                  <a:pt x="7395" y="2168903"/>
                </a:cubicBezTo>
                <a:cubicBezTo>
                  <a:pt x="5681" y="2158712"/>
                  <a:pt x="3062" y="2148519"/>
                  <a:pt x="871" y="2138304"/>
                </a:cubicBezTo>
                <a:lnTo>
                  <a:pt x="0" y="2131532"/>
                </a:lnTo>
                <a:lnTo>
                  <a:pt x="0" y="2072225"/>
                </a:lnTo>
                <a:lnTo>
                  <a:pt x="251" y="2069340"/>
                </a:lnTo>
                <a:cubicBezTo>
                  <a:pt x="2061" y="2056600"/>
                  <a:pt x="4156" y="2043835"/>
                  <a:pt x="5299" y="2030977"/>
                </a:cubicBezTo>
                <a:cubicBezTo>
                  <a:pt x="7203" y="2010974"/>
                  <a:pt x="6442" y="1990589"/>
                  <a:pt x="8729" y="1970586"/>
                </a:cubicBezTo>
                <a:cubicBezTo>
                  <a:pt x="10446" y="1954202"/>
                  <a:pt x="14826" y="1938009"/>
                  <a:pt x="18445" y="1921817"/>
                </a:cubicBezTo>
                <a:cubicBezTo>
                  <a:pt x="19779" y="1915912"/>
                  <a:pt x="24922" y="1910004"/>
                  <a:pt x="24161" y="1904673"/>
                </a:cubicBezTo>
                <a:cubicBezTo>
                  <a:pt x="15970" y="1851709"/>
                  <a:pt x="52545" y="1813610"/>
                  <a:pt x="68738" y="1768838"/>
                </a:cubicBezTo>
                <a:cubicBezTo>
                  <a:pt x="85885" y="1721785"/>
                  <a:pt x="112174" y="1676253"/>
                  <a:pt x="104364" y="1623675"/>
                </a:cubicBezTo>
                <a:cubicBezTo>
                  <a:pt x="99601" y="1591859"/>
                  <a:pt x="88551" y="1561189"/>
                  <a:pt x="81883" y="1529563"/>
                </a:cubicBezTo>
                <a:cubicBezTo>
                  <a:pt x="79597" y="1518324"/>
                  <a:pt x="79979" y="1505751"/>
                  <a:pt x="82264" y="1494509"/>
                </a:cubicBezTo>
                <a:cubicBezTo>
                  <a:pt x="92744" y="1440216"/>
                  <a:pt x="94267" y="1386684"/>
                  <a:pt x="77120" y="1333341"/>
                </a:cubicBezTo>
                <a:cubicBezTo>
                  <a:pt x="74262" y="1324198"/>
                  <a:pt x="71597" y="1314483"/>
                  <a:pt x="71597" y="1304955"/>
                </a:cubicBezTo>
                <a:cubicBezTo>
                  <a:pt x="71597" y="1252757"/>
                  <a:pt x="75597" y="1201512"/>
                  <a:pt x="94267" y="1151600"/>
                </a:cubicBezTo>
                <a:cubicBezTo>
                  <a:pt x="100554" y="1134834"/>
                  <a:pt x="96553" y="1114449"/>
                  <a:pt x="98078" y="1095972"/>
                </a:cubicBezTo>
                <a:cubicBezTo>
                  <a:pt x="99409" y="1078826"/>
                  <a:pt x="99981" y="1061298"/>
                  <a:pt x="104364" y="1044725"/>
                </a:cubicBezTo>
                <a:cubicBezTo>
                  <a:pt x="110839" y="1020529"/>
                  <a:pt x="111601" y="998052"/>
                  <a:pt x="105887" y="973095"/>
                </a:cubicBezTo>
                <a:cubicBezTo>
                  <a:pt x="100554" y="949281"/>
                  <a:pt x="103220" y="923562"/>
                  <a:pt x="103029" y="898797"/>
                </a:cubicBezTo>
                <a:cubicBezTo>
                  <a:pt x="102839" y="871173"/>
                  <a:pt x="102649" y="843552"/>
                  <a:pt x="103601" y="815929"/>
                </a:cubicBezTo>
                <a:cubicBezTo>
                  <a:pt x="103981" y="804877"/>
                  <a:pt x="111601" y="792306"/>
                  <a:pt x="108553" y="783158"/>
                </a:cubicBezTo>
                <a:cubicBezTo>
                  <a:pt x="98267" y="753633"/>
                  <a:pt x="110649" y="724104"/>
                  <a:pt x="105127" y="694576"/>
                </a:cubicBezTo>
                <a:cubicBezTo>
                  <a:pt x="102267" y="680096"/>
                  <a:pt x="110078" y="663713"/>
                  <a:pt x="110839" y="648092"/>
                </a:cubicBezTo>
                <a:cubicBezTo>
                  <a:pt x="112174" y="622564"/>
                  <a:pt x="111601" y="597037"/>
                  <a:pt x="111983" y="571508"/>
                </a:cubicBezTo>
                <a:cubicBezTo>
                  <a:pt x="112174" y="563125"/>
                  <a:pt x="112936" y="554933"/>
                  <a:pt x="113318" y="546552"/>
                </a:cubicBezTo>
                <a:cubicBezTo>
                  <a:pt x="113697" y="539121"/>
                  <a:pt x="115411" y="531310"/>
                  <a:pt x="114081" y="524262"/>
                </a:cubicBezTo>
                <a:cubicBezTo>
                  <a:pt x="109315" y="498733"/>
                  <a:pt x="101505" y="473587"/>
                  <a:pt x="98457" y="447870"/>
                </a:cubicBezTo>
                <a:cubicBezTo>
                  <a:pt x="95792" y="425581"/>
                  <a:pt x="99409" y="402529"/>
                  <a:pt x="97505" y="380050"/>
                </a:cubicBezTo>
                <a:cubicBezTo>
                  <a:pt x="94267" y="340425"/>
                  <a:pt x="88551" y="300800"/>
                  <a:pt x="84930" y="261173"/>
                </a:cubicBezTo>
                <a:cubicBezTo>
                  <a:pt x="84168" y="252600"/>
                  <a:pt x="88934" y="243648"/>
                  <a:pt x="89314" y="234883"/>
                </a:cubicBezTo>
                <a:cubicBezTo>
                  <a:pt x="90266" y="207450"/>
                  <a:pt x="90457" y="180017"/>
                  <a:pt x="91027" y="152584"/>
                </a:cubicBezTo>
                <a:cubicBezTo>
                  <a:pt x="91218" y="136963"/>
                  <a:pt x="90647" y="121150"/>
                  <a:pt x="92361" y="105718"/>
                </a:cubicBezTo>
                <a:cubicBezTo>
                  <a:pt x="94647" y="85336"/>
                  <a:pt x="98078" y="66857"/>
                  <a:pt x="83217" y="47806"/>
                </a:cubicBezTo>
                <a:cubicBezTo>
                  <a:pt x="77453" y="40471"/>
                  <a:pt x="73691" y="32636"/>
                  <a:pt x="71207" y="24480"/>
                </a:cubicBezTo>
                <a:close/>
              </a:path>
            </a:pathLst>
          </a:custGeom>
          <a:noFill/>
          <a:ln>
            <a:noFill/>
          </a:ln>
          <a:effectLst>
            <a:outerShdw blurRad="381000" dist="152400" dir="10800000" algn="tr" rotWithShape="0">
              <a:srgbClr val="000000">
                <a:alpha val="9800"/>
              </a:srgbClr>
            </a:outerShdw>
          </a:effectLst>
        </p:spPr>
      </p:pic>
      <p:grpSp>
        <p:nvGrpSpPr>
          <p:cNvPr id="111" name="Google Shape;111;p20"/>
          <p:cNvGrpSpPr/>
          <p:nvPr/>
        </p:nvGrpSpPr>
        <p:grpSpPr>
          <a:xfrm>
            <a:off x="4224267" y="0"/>
            <a:ext cx="656039" cy="5143091"/>
            <a:chOff x="5632355" y="0"/>
            <a:chExt cx="874718" cy="6857455"/>
          </a:xfrm>
        </p:grpSpPr>
        <p:sp>
          <p:nvSpPr>
            <p:cNvPr id="112" name="Google Shape;112;p20"/>
            <p:cNvSpPr/>
            <p:nvPr/>
          </p:nvSpPr>
          <p:spPr>
            <a:xfrm rot="5400000" flipH="1">
              <a:off x="2640986" y="2991370"/>
              <a:ext cx="6857455" cy="874716"/>
            </a:xfrm>
            <a:custGeom>
              <a:avLst/>
              <a:gdLst/>
              <a:ahLst/>
              <a:cxnLst/>
              <a:rect l="l" t="t" r="r" b="b"/>
              <a:pathLst>
                <a:path w="6857455" h="874716" extrusionOk="0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0"/>
            <p:cNvSpPr/>
            <p:nvPr/>
          </p:nvSpPr>
          <p:spPr>
            <a:xfrm rot="5400000" flipH="1">
              <a:off x="2640988" y="2991370"/>
              <a:ext cx="6857455" cy="874716"/>
            </a:xfrm>
            <a:custGeom>
              <a:avLst/>
              <a:gdLst/>
              <a:ahLst/>
              <a:cxnLst/>
              <a:rect l="l" t="t" r="r" b="b"/>
              <a:pathLst>
                <a:path w="6857455" h="874716" extrusionOk="0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rotWithShape="1">
              <a:blip r:embed="rId4">
                <a:alphaModFix amt="57000"/>
              </a:blip>
              <a:tile tx="0" ty="0" sx="100000" sy="100000" flip="none" algn="tl"/>
            </a:blip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21" descr="Muchos signos de interrogación sobre fondo negro"/>
          <p:cNvPicPr preferRelativeResize="0"/>
          <p:nvPr/>
        </p:nvPicPr>
        <p:blipFill rotWithShape="1">
          <a:blip r:embed="rId3">
            <a:alphaModFix amt="35000"/>
          </a:blip>
          <a:srcRect t="7783"/>
          <a:stretch/>
        </p:blipFill>
        <p:spPr>
          <a:xfrm>
            <a:off x="15" y="1"/>
            <a:ext cx="914398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471488" y="2053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Calibri"/>
              <a:buNone/>
            </a:pPr>
            <a:r>
              <a:rPr lang="ca">
                <a:solidFill>
                  <a:srgbClr val="FFFFFF"/>
                </a:solidFill>
              </a:rPr>
              <a:t>Qué 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26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>
                <a:solidFill>
                  <a:srgbClr val="FFFFFF"/>
                </a:solidFill>
              </a:rPr>
              <a:t>És l'expressió que conjumina les produccions lingüístiques i no lingüístiques que es produeixen en el procés d'ensenyament-aprenentatge amb l'objectiu final de cobrir els objectius d'ensenyament; és el discurs 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ca">
                <a:solidFill>
                  <a:srgbClr val="FFFFFF"/>
                </a:solidFill>
              </a:rPr>
              <a:t>orientat a propiciar els processos cognitius que es produeixen en el context d'ensenyament i </a:t>
            </a:r>
            <a:endParaRPr>
              <a:solidFill>
                <a:srgbClr val="FFFFFF"/>
              </a:solidFill>
            </a:endParaRPr>
          </a:p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-"/>
            </a:pPr>
            <a:r>
              <a:rPr lang="ca">
                <a:solidFill>
                  <a:srgbClr val="FFFFFF"/>
                </a:solidFill>
              </a:rPr>
              <a:t>entès com la suma dels discursos que es generen en aquest procés entre professor, alumnes, altres participants i els discursos aportats a l'aula a través de manuals o d'altres materials d'ensenyament.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3924300" y="505351"/>
            <a:ext cx="46053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None/>
            </a:pPr>
            <a:r>
              <a:rPr lang="ca" sz="3000"/>
              <a:t>Per què és important</a:t>
            </a:r>
            <a:endParaRPr/>
          </a:p>
        </p:txBody>
      </p:sp>
      <p:pic>
        <p:nvPicPr>
          <p:cNvPr id="128" name="Google Shape;128;p22" descr="Muchos signos de interrogación sobre fondo negro"/>
          <p:cNvPicPr preferRelativeResize="0"/>
          <p:nvPr/>
        </p:nvPicPr>
        <p:blipFill rotWithShape="1">
          <a:blip r:embed="rId3">
            <a:alphaModFix/>
          </a:blip>
          <a:srcRect l="59555" r="4"/>
          <a:stretch/>
        </p:blipFill>
        <p:spPr>
          <a:xfrm>
            <a:off x="15" y="8"/>
            <a:ext cx="3409952" cy="5143500"/>
          </a:xfrm>
          <a:custGeom>
            <a:avLst/>
            <a:gdLst/>
            <a:ahLst/>
            <a:cxnLst/>
            <a:rect l="l" t="t" r="r" b="b"/>
            <a:pathLst>
              <a:path w="4546602" h="6858000" extrusionOk="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29" name="Google Shape;129;p22"/>
          <p:cNvGrpSpPr/>
          <p:nvPr/>
        </p:nvGrpSpPr>
        <p:grpSpPr>
          <a:xfrm>
            <a:off x="2772963" y="0"/>
            <a:ext cx="663181" cy="5143501"/>
            <a:chOff x="3697284" y="0"/>
            <a:chExt cx="884241" cy="6858001"/>
          </a:xfrm>
        </p:grpSpPr>
        <p:sp>
          <p:nvSpPr>
            <p:cNvPr id="130" name="Google Shape;130;p22"/>
            <p:cNvSpPr/>
            <p:nvPr/>
          </p:nvSpPr>
          <p:spPr>
            <a:xfrm rot="-5400000" flipH="1">
              <a:off x="705641" y="2991642"/>
              <a:ext cx="6858001" cy="874716"/>
            </a:xfrm>
            <a:custGeom>
              <a:avLst/>
              <a:gdLst/>
              <a:ahLst/>
              <a:cxnLst/>
              <a:rect l="l" t="t" r="r" b="b"/>
              <a:pathLst>
                <a:path w="6858001" h="874716" extrusionOk="0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algn="l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22"/>
            <p:cNvSpPr/>
            <p:nvPr/>
          </p:nvSpPr>
          <p:spPr>
            <a:xfrm rot="-5400000" flipH="1">
              <a:off x="715166" y="2991642"/>
              <a:ext cx="6858001" cy="874716"/>
            </a:xfrm>
            <a:custGeom>
              <a:avLst/>
              <a:gdLst/>
              <a:ahLst/>
              <a:cxnLst/>
              <a:rect l="l" t="t" r="r" b="b"/>
              <a:pathLst>
                <a:path w="6858001" h="874716" extrusionOk="0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rotWithShape="1">
              <a:blip r:embed="rId4">
                <a:alphaModFix amt="57000"/>
              </a:blip>
              <a:tile tx="0" ty="0" sx="100000" sy="100000" flip="none" algn="tl"/>
            </a:blipFill>
            <a:ln>
              <a:noFill/>
            </a:ln>
            <a:effectLst>
              <a:outerShdw blurRad="381000" dist="152400" algn="l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Google Shape;132;p22"/>
          <p:cNvSpPr txBox="1">
            <a:spLocks noGrp="1"/>
          </p:cNvSpPr>
          <p:nvPr>
            <p:ph type="body" idx="1"/>
          </p:nvPr>
        </p:nvSpPr>
        <p:spPr>
          <a:xfrm>
            <a:off x="3924300" y="1497762"/>
            <a:ext cx="4907400" cy="28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85000" lnSpcReduction="20000"/>
          </a:bodyPr>
          <a:lstStyle/>
          <a:p>
            <a:pPr marL="177800" lvl="0" indent="-19335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el discurs didàctic és el mitjà en el qual es transmet i es construeixen els objectes d'ensenyament,</a:t>
            </a:r>
            <a:endParaRPr sz="2500"/>
          </a:p>
          <a:p>
            <a:pPr marL="177800" lvl="0" indent="-193357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per a aconseguir que els alumnes desenvolupin una òptima competència en la matèria, a l'aula professors i alumnes es valen del discurs que es genera com a mitjà d'instrucció i de construcció del coneixement, </a:t>
            </a:r>
            <a:endParaRPr sz="2500"/>
          </a:p>
          <a:p>
            <a:pPr marL="177800" lvl="0" indent="-193357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posseeix unes característiques pròpies que ho diferencien d'altres possibles discursos, </a:t>
            </a:r>
            <a:endParaRPr sz="1700"/>
          </a:p>
          <a:p>
            <a:pPr marL="177800" lvl="0" indent="-193357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a través de la interacció entre professor, alumnes i materials d'ensenyament es construeix el context propici perquè es produeixi l'aprenentatge.</a:t>
            </a:r>
            <a:br>
              <a:rPr lang="ca" sz="1400"/>
            </a:br>
            <a:endParaRPr sz="1400"/>
          </a:p>
          <a:p>
            <a:pPr marL="177800" lvl="0" indent="-101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3"/>
          <p:cNvSpPr txBox="1">
            <a:spLocks noGrp="1"/>
          </p:cNvSpPr>
          <p:nvPr>
            <p:ph type="title"/>
          </p:nvPr>
        </p:nvSpPr>
        <p:spPr>
          <a:xfrm>
            <a:off x="3943444" y="427014"/>
            <a:ext cx="4605300" cy="9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alibri"/>
              <a:buNone/>
            </a:pPr>
            <a:r>
              <a:rPr lang="ca" sz="3000"/>
              <a:t>Què caracteritza el discurs didàctic</a:t>
            </a:r>
            <a:endParaRPr/>
          </a:p>
        </p:txBody>
      </p:sp>
      <p:pic>
        <p:nvPicPr>
          <p:cNvPr id="139" name="Google Shape;139;p23" descr="Muchos signos de interrogación sobre fondo negro"/>
          <p:cNvPicPr preferRelativeResize="0"/>
          <p:nvPr/>
        </p:nvPicPr>
        <p:blipFill rotWithShape="1">
          <a:blip r:embed="rId3">
            <a:alphaModFix/>
          </a:blip>
          <a:srcRect l="59555" r="4"/>
          <a:stretch/>
        </p:blipFill>
        <p:spPr>
          <a:xfrm>
            <a:off x="15" y="8"/>
            <a:ext cx="3409952" cy="5143500"/>
          </a:xfrm>
          <a:custGeom>
            <a:avLst/>
            <a:gdLst/>
            <a:ahLst/>
            <a:cxnLst/>
            <a:rect l="l" t="t" r="r" b="b"/>
            <a:pathLst>
              <a:path w="4546602" h="6858000" extrusionOk="0">
                <a:moveTo>
                  <a:pt x="4221600" y="6662544"/>
                </a:moveTo>
                <a:lnTo>
                  <a:pt x="4210150" y="6683027"/>
                </a:lnTo>
                <a:lnTo>
                  <a:pt x="4207002" y="6702976"/>
                </a:lnTo>
                <a:lnTo>
                  <a:pt x="4207002" y="6702977"/>
                </a:lnTo>
                <a:cubicBezTo>
                  <a:pt x="4207407" y="6716169"/>
                  <a:pt x="4212552" y="6729219"/>
                  <a:pt x="4220838" y="6742553"/>
                </a:cubicBezTo>
                <a:lnTo>
                  <a:pt x="4220839" y="6742555"/>
                </a:lnTo>
                <a:lnTo>
                  <a:pt x="4240316" y="6812062"/>
                </a:lnTo>
                <a:lnTo>
                  <a:pt x="4235543" y="6776800"/>
                </a:lnTo>
                <a:lnTo>
                  <a:pt x="4220839" y="6742555"/>
                </a:lnTo>
                <a:lnTo>
                  <a:pt x="4220838" y="6742552"/>
                </a:lnTo>
                <a:lnTo>
                  <a:pt x="4207002" y="6702976"/>
                </a:lnTo>
                <a:close/>
                <a:moveTo>
                  <a:pt x="4189594" y="6564620"/>
                </a:moveTo>
                <a:lnTo>
                  <a:pt x="4189594" y="6564621"/>
                </a:lnTo>
                <a:cubicBezTo>
                  <a:pt x="4199883" y="6575479"/>
                  <a:pt x="4205977" y="6582147"/>
                  <a:pt x="4212073" y="6588626"/>
                </a:cubicBezTo>
                <a:lnTo>
                  <a:pt x="4228695" y="6625225"/>
                </a:lnTo>
                <a:lnTo>
                  <a:pt x="4221601" y="6662541"/>
                </a:lnTo>
                <a:lnTo>
                  <a:pt x="4221600" y="6662541"/>
                </a:lnTo>
                <a:lnTo>
                  <a:pt x="4221600" y="6662542"/>
                </a:lnTo>
                <a:lnTo>
                  <a:pt x="4221601" y="6662541"/>
                </a:lnTo>
                <a:lnTo>
                  <a:pt x="4228684" y="6645552"/>
                </a:lnTo>
                <a:lnTo>
                  <a:pt x="4228695" y="6625225"/>
                </a:lnTo>
                <a:lnTo>
                  <a:pt x="4228695" y="6625224"/>
                </a:lnTo>
                <a:cubicBezTo>
                  <a:pt x="4226599" y="6611342"/>
                  <a:pt x="4220551" y="6597578"/>
                  <a:pt x="4212073" y="6588625"/>
                </a:cubicBezTo>
                <a:close/>
                <a:moveTo>
                  <a:pt x="4269915" y="6438981"/>
                </a:moveTo>
                <a:lnTo>
                  <a:pt x="4249984" y="6463840"/>
                </a:lnTo>
                <a:lnTo>
                  <a:pt x="4249982" y="6463849"/>
                </a:lnTo>
                <a:lnTo>
                  <a:pt x="4236188" y="6513012"/>
                </a:lnTo>
                <a:lnTo>
                  <a:pt x="4217381" y="6546194"/>
                </a:lnTo>
                <a:lnTo>
                  <a:pt x="4217381" y="6546195"/>
                </a:lnTo>
                <a:lnTo>
                  <a:pt x="4233719" y="6521804"/>
                </a:lnTo>
                <a:lnTo>
                  <a:pt x="4236188" y="6513012"/>
                </a:lnTo>
                <a:lnTo>
                  <a:pt x="4238998" y="6508052"/>
                </a:lnTo>
                <a:lnTo>
                  <a:pt x="4249982" y="6463849"/>
                </a:lnTo>
                <a:lnTo>
                  <a:pt x="4249984" y="6463841"/>
                </a:lnTo>
                <a:cubicBezTo>
                  <a:pt x="4252937" y="6451650"/>
                  <a:pt x="4260413" y="6444077"/>
                  <a:pt x="4269915" y="6438981"/>
                </a:cubicBezTo>
                <a:close/>
                <a:moveTo>
                  <a:pt x="4355914" y="6364769"/>
                </a:moveTo>
                <a:lnTo>
                  <a:pt x="4354607" y="6387910"/>
                </a:lnTo>
                <a:lnTo>
                  <a:pt x="4351952" y="6393385"/>
                </a:lnTo>
                <a:lnTo>
                  <a:pt x="4345189" y="6407332"/>
                </a:lnTo>
                <a:lnTo>
                  <a:pt x="4345189" y="6407333"/>
                </a:lnTo>
                <a:lnTo>
                  <a:pt x="4351952" y="6393385"/>
                </a:lnTo>
                <a:lnTo>
                  <a:pt x="4354608" y="6387910"/>
                </a:lnTo>
                <a:close/>
                <a:moveTo>
                  <a:pt x="4116820" y="4221391"/>
                </a:moveTo>
                <a:lnTo>
                  <a:pt x="4116820" y="4221392"/>
                </a:lnTo>
                <a:cubicBezTo>
                  <a:pt x="4117582" y="4232061"/>
                  <a:pt x="4117772" y="4243873"/>
                  <a:pt x="4122536" y="4253015"/>
                </a:cubicBezTo>
                <a:cubicBezTo>
                  <a:pt x="4134729" y="4277402"/>
                  <a:pt x="4150349" y="4300071"/>
                  <a:pt x="4162352" y="4324646"/>
                </a:cubicBezTo>
                <a:lnTo>
                  <a:pt x="4171306" y="4363891"/>
                </a:lnTo>
                <a:lnTo>
                  <a:pt x="4170544" y="4482004"/>
                </a:lnTo>
                <a:cubicBezTo>
                  <a:pt x="4167876" y="4546776"/>
                  <a:pt x="4167304" y="4612500"/>
                  <a:pt x="4110534" y="4659174"/>
                </a:cubicBezTo>
                <a:cubicBezTo>
                  <a:pt x="4105962" y="4662986"/>
                  <a:pt x="4103294" y="4671176"/>
                  <a:pt x="4102532" y="4677655"/>
                </a:cubicBezTo>
                <a:cubicBezTo>
                  <a:pt x="4098913" y="4707564"/>
                  <a:pt x="4098531" y="4738235"/>
                  <a:pt x="4092625" y="4767764"/>
                </a:cubicBezTo>
                <a:cubicBezTo>
                  <a:pt x="4090244" y="4779575"/>
                  <a:pt x="4089435" y="4790386"/>
                  <a:pt x="4091316" y="4800483"/>
                </a:cubicBezTo>
                <a:lnTo>
                  <a:pt x="4091316" y="4800484"/>
                </a:lnTo>
                <a:cubicBezTo>
                  <a:pt x="4093197" y="4810581"/>
                  <a:pt x="4097770" y="4819964"/>
                  <a:pt x="4106152" y="4828917"/>
                </a:cubicBezTo>
                <a:lnTo>
                  <a:pt x="4128333" y="4863343"/>
                </a:lnTo>
                <a:lnTo>
                  <a:pt x="4135862" y="4889275"/>
                </a:lnTo>
                <a:lnTo>
                  <a:pt x="4134157" y="4912168"/>
                </a:lnTo>
                <a:cubicBezTo>
                  <a:pt x="4132442" y="4919978"/>
                  <a:pt x="4132085" y="4927122"/>
                  <a:pt x="4132755" y="4933805"/>
                </a:cubicBezTo>
                <a:lnTo>
                  <a:pt x="4132755" y="4933806"/>
                </a:lnTo>
                <a:lnTo>
                  <a:pt x="4132757" y="4933810"/>
                </a:lnTo>
                <a:lnTo>
                  <a:pt x="4137514" y="4952673"/>
                </a:lnTo>
                <a:lnTo>
                  <a:pt x="4140307" y="4957453"/>
                </a:lnTo>
                <a:lnTo>
                  <a:pt x="4141585" y="4961456"/>
                </a:lnTo>
                <a:cubicBezTo>
                  <a:pt x="4146096" y="4970097"/>
                  <a:pt x="4151802" y="4978393"/>
                  <a:pt x="4157589" y="4987038"/>
                </a:cubicBezTo>
                <a:cubicBezTo>
                  <a:pt x="4168828" y="5003802"/>
                  <a:pt x="4182926" y="5022853"/>
                  <a:pt x="4184068" y="5041522"/>
                </a:cubicBezTo>
                <a:cubicBezTo>
                  <a:pt x="4184687" y="5052096"/>
                  <a:pt x="4187605" y="5062300"/>
                  <a:pt x="4191284" y="5072376"/>
                </a:cubicBezTo>
                <a:lnTo>
                  <a:pt x="4197188" y="5087444"/>
                </a:lnTo>
                <a:lnTo>
                  <a:pt x="4210215" y="5133220"/>
                </a:lnTo>
                <a:lnTo>
                  <a:pt x="4210217" y="5133225"/>
                </a:lnTo>
                <a:lnTo>
                  <a:pt x="4203501" y="5166113"/>
                </a:lnTo>
                <a:lnTo>
                  <a:pt x="4203501" y="5166114"/>
                </a:lnTo>
                <a:cubicBezTo>
                  <a:pt x="4202739" y="5167638"/>
                  <a:pt x="4203311" y="5169781"/>
                  <a:pt x="4204192" y="5172091"/>
                </a:cubicBezTo>
                <a:lnTo>
                  <a:pt x="4206739" y="5179068"/>
                </a:lnTo>
                <a:lnTo>
                  <a:pt x="4206573" y="5229433"/>
                </a:lnTo>
                <a:lnTo>
                  <a:pt x="4196024" y="5248936"/>
                </a:lnTo>
                <a:lnTo>
                  <a:pt x="4183116" y="5272796"/>
                </a:lnTo>
                <a:cubicBezTo>
                  <a:pt x="4171471" y="5285441"/>
                  <a:pt x="4163765" y="5298595"/>
                  <a:pt x="4159213" y="5312288"/>
                </a:cubicBezTo>
                <a:lnTo>
                  <a:pt x="4158157" y="5321350"/>
                </a:lnTo>
                <a:lnTo>
                  <a:pt x="4155683" y="5326163"/>
                </a:lnTo>
                <a:lnTo>
                  <a:pt x="4154237" y="5355014"/>
                </a:lnTo>
                <a:lnTo>
                  <a:pt x="4154237" y="5355015"/>
                </a:lnTo>
                <a:cubicBezTo>
                  <a:pt x="4154886" y="5364883"/>
                  <a:pt x="4156589" y="5375003"/>
                  <a:pt x="4159113" y="5385385"/>
                </a:cubicBezTo>
                <a:cubicBezTo>
                  <a:pt x="4162352" y="5398722"/>
                  <a:pt x="4164638" y="5412058"/>
                  <a:pt x="4167304" y="5425583"/>
                </a:cubicBezTo>
                <a:cubicBezTo>
                  <a:pt x="4171114" y="5443871"/>
                  <a:pt x="4175116" y="5462352"/>
                  <a:pt x="4178926" y="5480638"/>
                </a:cubicBezTo>
                <a:lnTo>
                  <a:pt x="4183450" y="5507668"/>
                </a:lnTo>
                <a:lnTo>
                  <a:pt x="4172831" y="5531692"/>
                </a:lnTo>
                <a:lnTo>
                  <a:pt x="4172830" y="5531693"/>
                </a:lnTo>
                <a:cubicBezTo>
                  <a:pt x="4165781" y="5537600"/>
                  <a:pt x="4162589" y="5542649"/>
                  <a:pt x="4162685" y="5547578"/>
                </a:cubicBezTo>
                <a:lnTo>
                  <a:pt x="4162685" y="5547579"/>
                </a:lnTo>
                <a:cubicBezTo>
                  <a:pt x="4162780" y="5552508"/>
                  <a:pt x="4166162" y="5557318"/>
                  <a:pt x="4172258" y="5562747"/>
                </a:cubicBezTo>
                <a:cubicBezTo>
                  <a:pt x="4214932" y="5600468"/>
                  <a:pt x="4241603" y="5646190"/>
                  <a:pt x="4243506" y="5704484"/>
                </a:cubicBezTo>
                <a:cubicBezTo>
                  <a:pt x="4243888" y="5716486"/>
                  <a:pt x="4246554" y="5728679"/>
                  <a:pt x="4249412" y="5740489"/>
                </a:cubicBezTo>
                <a:cubicBezTo>
                  <a:pt x="4251127" y="5747729"/>
                  <a:pt x="4253033" y="5756494"/>
                  <a:pt x="4258177" y="5760874"/>
                </a:cubicBezTo>
                <a:cubicBezTo>
                  <a:pt x="4297420" y="5794975"/>
                  <a:pt x="4324663" y="5837458"/>
                  <a:pt x="4346573" y="5883752"/>
                </a:cubicBezTo>
                <a:lnTo>
                  <a:pt x="4346575" y="5883756"/>
                </a:lnTo>
                <a:lnTo>
                  <a:pt x="4364477" y="5935946"/>
                </a:lnTo>
                <a:lnTo>
                  <a:pt x="4364478" y="5935950"/>
                </a:lnTo>
                <a:lnTo>
                  <a:pt x="4360859" y="5993290"/>
                </a:lnTo>
                <a:lnTo>
                  <a:pt x="4360858" y="5993291"/>
                </a:lnTo>
                <a:cubicBezTo>
                  <a:pt x="4359717" y="6004531"/>
                  <a:pt x="4359906" y="6017485"/>
                  <a:pt x="4354382" y="6026440"/>
                </a:cubicBezTo>
                <a:cubicBezTo>
                  <a:pt x="4337045" y="6054825"/>
                  <a:pt x="4318377" y="6082258"/>
                  <a:pt x="4298182" y="6108738"/>
                </a:cubicBezTo>
                <a:cubicBezTo>
                  <a:pt x="4289514" y="6120074"/>
                  <a:pt x="4284561" y="6126884"/>
                  <a:pt x="4284490" y="6133314"/>
                </a:cubicBezTo>
                <a:lnTo>
                  <a:pt x="4284490" y="6133315"/>
                </a:lnTo>
                <a:lnTo>
                  <a:pt x="4288190" y="6143190"/>
                </a:lnTo>
                <a:lnTo>
                  <a:pt x="4300086" y="6155600"/>
                </a:lnTo>
                <a:lnTo>
                  <a:pt x="4300088" y="6155603"/>
                </a:lnTo>
                <a:cubicBezTo>
                  <a:pt x="4322377" y="6175798"/>
                  <a:pt x="4333998" y="6200945"/>
                  <a:pt x="4338759" y="6228757"/>
                </a:cubicBezTo>
                <a:lnTo>
                  <a:pt x="4356096" y="6361540"/>
                </a:lnTo>
                <a:lnTo>
                  <a:pt x="4356096" y="6361539"/>
                </a:lnTo>
                <a:cubicBezTo>
                  <a:pt x="4352476" y="6317151"/>
                  <a:pt x="4346190" y="6272764"/>
                  <a:pt x="4338759" y="6228756"/>
                </a:cubicBezTo>
                <a:cubicBezTo>
                  <a:pt x="4333998" y="6200944"/>
                  <a:pt x="4322377" y="6175797"/>
                  <a:pt x="4300088" y="6155602"/>
                </a:cubicBezTo>
                <a:lnTo>
                  <a:pt x="4300086" y="6155600"/>
                </a:lnTo>
                <a:lnTo>
                  <a:pt x="4284490" y="6133315"/>
                </a:lnTo>
                <a:lnTo>
                  <a:pt x="4298182" y="6108739"/>
                </a:lnTo>
                <a:cubicBezTo>
                  <a:pt x="4318377" y="6082259"/>
                  <a:pt x="4337045" y="6054826"/>
                  <a:pt x="4354382" y="6026441"/>
                </a:cubicBezTo>
                <a:cubicBezTo>
                  <a:pt x="4359906" y="6017486"/>
                  <a:pt x="4359717" y="6004532"/>
                  <a:pt x="4360858" y="5993292"/>
                </a:cubicBezTo>
                <a:lnTo>
                  <a:pt x="4360859" y="5993290"/>
                </a:lnTo>
                <a:lnTo>
                  <a:pt x="4364311" y="5964477"/>
                </a:lnTo>
                <a:lnTo>
                  <a:pt x="4364478" y="5935950"/>
                </a:lnTo>
                <a:lnTo>
                  <a:pt x="4364478" y="5935949"/>
                </a:lnTo>
                <a:lnTo>
                  <a:pt x="4364477" y="5935946"/>
                </a:lnTo>
                <a:lnTo>
                  <a:pt x="4357598" y="5909351"/>
                </a:lnTo>
                <a:lnTo>
                  <a:pt x="4346575" y="5883756"/>
                </a:lnTo>
                <a:lnTo>
                  <a:pt x="4346573" y="5883751"/>
                </a:lnTo>
                <a:cubicBezTo>
                  <a:pt x="4324663" y="5837457"/>
                  <a:pt x="4297420" y="5794974"/>
                  <a:pt x="4258177" y="5760873"/>
                </a:cubicBezTo>
                <a:cubicBezTo>
                  <a:pt x="4253033" y="5756493"/>
                  <a:pt x="4251127" y="5747728"/>
                  <a:pt x="4249412" y="5740488"/>
                </a:cubicBezTo>
                <a:cubicBezTo>
                  <a:pt x="4246554" y="5728678"/>
                  <a:pt x="4243888" y="5716485"/>
                  <a:pt x="4243506" y="5704483"/>
                </a:cubicBezTo>
                <a:cubicBezTo>
                  <a:pt x="4241603" y="5646189"/>
                  <a:pt x="4214932" y="5600467"/>
                  <a:pt x="4172258" y="5562746"/>
                </a:cubicBezTo>
                <a:lnTo>
                  <a:pt x="4162685" y="5547578"/>
                </a:lnTo>
                <a:lnTo>
                  <a:pt x="4172830" y="5531694"/>
                </a:lnTo>
                <a:lnTo>
                  <a:pt x="4172831" y="5531692"/>
                </a:lnTo>
                <a:lnTo>
                  <a:pt x="4181230" y="5520422"/>
                </a:lnTo>
                <a:lnTo>
                  <a:pt x="4183450" y="5507668"/>
                </a:lnTo>
                <a:lnTo>
                  <a:pt x="4183450" y="5507667"/>
                </a:lnTo>
                <a:cubicBezTo>
                  <a:pt x="4183403" y="5498832"/>
                  <a:pt x="4180831" y="5489497"/>
                  <a:pt x="4178926" y="5480637"/>
                </a:cubicBezTo>
                <a:cubicBezTo>
                  <a:pt x="4175116" y="5462351"/>
                  <a:pt x="4171114" y="5443870"/>
                  <a:pt x="4167304" y="5425582"/>
                </a:cubicBezTo>
                <a:cubicBezTo>
                  <a:pt x="4164638" y="5412057"/>
                  <a:pt x="4162352" y="5398721"/>
                  <a:pt x="4159113" y="5385384"/>
                </a:cubicBezTo>
                <a:lnTo>
                  <a:pt x="4154237" y="5355014"/>
                </a:lnTo>
                <a:lnTo>
                  <a:pt x="4158157" y="5321350"/>
                </a:lnTo>
                <a:lnTo>
                  <a:pt x="4183116" y="5272797"/>
                </a:lnTo>
                <a:lnTo>
                  <a:pt x="4196024" y="5248936"/>
                </a:lnTo>
                <a:lnTo>
                  <a:pt x="4206573" y="5229434"/>
                </a:lnTo>
                <a:cubicBezTo>
                  <a:pt x="4210407" y="5213598"/>
                  <a:pt x="4210359" y="5196595"/>
                  <a:pt x="4206739" y="5179068"/>
                </a:cubicBezTo>
                <a:lnTo>
                  <a:pt x="4206739" y="5179067"/>
                </a:lnTo>
                <a:cubicBezTo>
                  <a:pt x="4206263" y="5176876"/>
                  <a:pt x="4205074" y="5174400"/>
                  <a:pt x="4204192" y="5172090"/>
                </a:cubicBezTo>
                <a:lnTo>
                  <a:pt x="4203501" y="5166114"/>
                </a:lnTo>
                <a:lnTo>
                  <a:pt x="4210217" y="5133225"/>
                </a:lnTo>
                <a:lnTo>
                  <a:pt x="4210217" y="5133224"/>
                </a:lnTo>
                <a:lnTo>
                  <a:pt x="4210215" y="5133220"/>
                </a:lnTo>
                <a:lnTo>
                  <a:pt x="4203072" y="5102461"/>
                </a:lnTo>
                <a:lnTo>
                  <a:pt x="4197188" y="5087444"/>
                </a:lnTo>
                <a:lnTo>
                  <a:pt x="4197182" y="5087423"/>
                </a:lnTo>
                <a:cubicBezTo>
                  <a:pt x="4191096" y="5072411"/>
                  <a:pt x="4184997" y="5057381"/>
                  <a:pt x="4184068" y="5041521"/>
                </a:cubicBezTo>
                <a:cubicBezTo>
                  <a:pt x="4182926" y="5022852"/>
                  <a:pt x="4168828" y="5003801"/>
                  <a:pt x="4157589" y="4987037"/>
                </a:cubicBezTo>
                <a:lnTo>
                  <a:pt x="4140307" y="4957453"/>
                </a:lnTo>
                <a:lnTo>
                  <a:pt x="4132757" y="4933810"/>
                </a:lnTo>
                <a:lnTo>
                  <a:pt x="4132755" y="4933805"/>
                </a:lnTo>
                <a:lnTo>
                  <a:pt x="4134157" y="4912169"/>
                </a:lnTo>
                <a:cubicBezTo>
                  <a:pt x="4135919" y="4904359"/>
                  <a:pt x="4136431" y="4896714"/>
                  <a:pt x="4135862" y="4889276"/>
                </a:cubicBezTo>
                <a:lnTo>
                  <a:pt x="4135862" y="4889275"/>
                </a:lnTo>
                <a:lnTo>
                  <a:pt x="4131084" y="4867614"/>
                </a:lnTo>
                <a:lnTo>
                  <a:pt x="4128333" y="4863343"/>
                </a:lnTo>
                <a:lnTo>
                  <a:pt x="4126583" y="4857317"/>
                </a:lnTo>
                <a:cubicBezTo>
                  <a:pt x="4121440" y="4847214"/>
                  <a:pt x="4114439" y="4837703"/>
                  <a:pt x="4106152" y="4828916"/>
                </a:cubicBezTo>
                <a:lnTo>
                  <a:pt x="4091316" y="4800483"/>
                </a:lnTo>
                <a:lnTo>
                  <a:pt x="4092625" y="4767765"/>
                </a:lnTo>
                <a:cubicBezTo>
                  <a:pt x="4098531" y="4738236"/>
                  <a:pt x="4098913" y="4707565"/>
                  <a:pt x="4102532" y="4677656"/>
                </a:cubicBezTo>
                <a:cubicBezTo>
                  <a:pt x="4103294" y="4671177"/>
                  <a:pt x="4105962" y="4662987"/>
                  <a:pt x="4110534" y="4659175"/>
                </a:cubicBezTo>
                <a:cubicBezTo>
                  <a:pt x="4167304" y="4612501"/>
                  <a:pt x="4167876" y="4546777"/>
                  <a:pt x="4170544" y="4482005"/>
                </a:cubicBezTo>
                <a:cubicBezTo>
                  <a:pt x="4172258" y="4442762"/>
                  <a:pt x="4172258" y="4403326"/>
                  <a:pt x="4171306" y="4363891"/>
                </a:cubicBezTo>
                <a:lnTo>
                  <a:pt x="4171306" y="4363890"/>
                </a:lnTo>
                <a:cubicBezTo>
                  <a:pt x="4171114" y="4350554"/>
                  <a:pt x="4168066" y="4336457"/>
                  <a:pt x="4162352" y="4324645"/>
                </a:cubicBezTo>
                <a:cubicBezTo>
                  <a:pt x="4150349" y="4300070"/>
                  <a:pt x="4134729" y="4277401"/>
                  <a:pt x="4122536" y="4253014"/>
                </a:cubicBezTo>
                <a:close/>
                <a:moveTo>
                  <a:pt x="4113010" y="4165383"/>
                </a:moveTo>
                <a:lnTo>
                  <a:pt x="4113010" y="4165384"/>
                </a:lnTo>
                <a:lnTo>
                  <a:pt x="4116915" y="4192388"/>
                </a:lnTo>
                <a:lnTo>
                  <a:pt x="4116915" y="4192387"/>
                </a:lnTo>
                <a:cubicBezTo>
                  <a:pt x="4117011" y="4182767"/>
                  <a:pt x="4116439" y="4173480"/>
                  <a:pt x="4113010" y="4165383"/>
                </a:cubicBezTo>
                <a:close/>
                <a:moveTo>
                  <a:pt x="4100628" y="3885338"/>
                </a:moveTo>
                <a:lnTo>
                  <a:pt x="4100628" y="3885339"/>
                </a:lnTo>
                <a:cubicBezTo>
                  <a:pt x="4110344" y="3897722"/>
                  <a:pt x="4117750" y="3910319"/>
                  <a:pt x="4123009" y="3923125"/>
                </a:cubicBezTo>
                <a:lnTo>
                  <a:pt x="4132513" y="3962160"/>
                </a:lnTo>
                <a:lnTo>
                  <a:pt x="4116821" y="4043838"/>
                </a:lnTo>
                <a:lnTo>
                  <a:pt x="4116820" y="4043839"/>
                </a:lnTo>
                <a:cubicBezTo>
                  <a:pt x="4108057" y="4063842"/>
                  <a:pt x="4102675" y="4083702"/>
                  <a:pt x="4101699" y="4103825"/>
                </a:cubicBezTo>
                <a:lnTo>
                  <a:pt x="4101699" y="4103826"/>
                </a:lnTo>
                <a:lnTo>
                  <a:pt x="4103666" y="4134255"/>
                </a:lnTo>
                <a:lnTo>
                  <a:pt x="4113010" y="4165382"/>
                </a:lnTo>
                <a:lnTo>
                  <a:pt x="4101699" y="4103826"/>
                </a:lnTo>
                <a:lnTo>
                  <a:pt x="4116820" y="4043840"/>
                </a:lnTo>
                <a:lnTo>
                  <a:pt x="4116821" y="4043838"/>
                </a:lnTo>
                <a:lnTo>
                  <a:pt x="4130123" y="4002410"/>
                </a:lnTo>
                <a:lnTo>
                  <a:pt x="4132513" y="3962160"/>
                </a:lnTo>
                <a:lnTo>
                  <a:pt x="4132513" y="3962159"/>
                </a:lnTo>
                <a:cubicBezTo>
                  <a:pt x="4130251" y="3935727"/>
                  <a:pt x="4120060" y="3910104"/>
                  <a:pt x="4100628" y="3885338"/>
                </a:cubicBezTo>
                <a:close/>
                <a:moveTo>
                  <a:pt x="4115391" y="3670561"/>
                </a:moveTo>
                <a:lnTo>
                  <a:pt x="4117820" y="3680164"/>
                </a:lnTo>
                <a:lnTo>
                  <a:pt x="4113772" y="3734837"/>
                </a:lnTo>
                <a:lnTo>
                  <a:pt x="4113772" y="3734838"/>
                </a:lnTo>
                <a:cubicBezTo>
                  <a:pt x="4112820" y="3741316"/>
                  <a:pt x="4111486" y="3749126"/>
                  <a:pt x="4114154" y="3754653"/>
                </a:cubicBezTo>
                <a:lnTo>
                  <a:pt x="4120511" y="3789776"/>
                </a:lnTo>
                <a:lnTo>
                  <a:pt x="4105580" y="3822472"/>
                </a:lnTo>
                <a:cubicBezTo>
                  <a:pt x="4098532" y="3831902"/>
                  <a:pt x="4092912" y="3842046"/>
                  <a:pt x="4091245" y="3852619"/>
                </a:cubicBezTo>
                <a:lnTo>
                  <a:pt x="4091245" y="3852620"/>
                </a:lnTo>
                <a:lnTo>
                  <a:pt x="4092025" y="3868764"/>
                </a:lnTo>
                <a:lnTo>
                  <a:pt x="4100628" y="3885337"/>
                </a:lnTo>
                <a:lnTo>
                  <a:pt x="4091245" y="3852620"/>
                </a:lnTo>
                <a:lnTo>
                  <a:pt x="4105580" y="3822473"/>
                </a:lnTo>
                <a:cubicBezTo>
                  <a:pt x="4113772" y="3811614"/>
                  <a:pt x="4118916" y="3800897"/>
                  <a:pt x="4120511" y="3789777"/>
                </a:cubicBezTo>
                <a:lnTo>
                  <a:pt x="4120511" y="3789776"/>
                </a:lnTo>
                <a:cubicBezTo>
                  <a:pt x="4122107" y="3778655"/>
                  <a:pt x="4120154" y="3767130"/>
                  <a:pt x="4114154" y="3754652"/>
                </a:cubicBezTo>
                <a:lnTo>
                  <a:pt x="4113772" y="3734838"/>
                </a:lnTo>
                <a:lnTo>
                  <a:pt x="4117820" y="3680164"/>
                </a:lnTo>
                <a:lnTo>
                  <a:pt x="4117820" y="3680163"/>
                </a:lnTo>
                <a:close/>
                <a:moveTo>
                  <a:pt x="4185711" y="2836172"/>
                </a:moveTo>
                <a:lnTo>
                  <a:pt x="4177020" y="2848793"/>
                </a:lnTo>
                <a:cubicBezTo>
                  <a:pt x="4172020" y="2865010"/>
                  <a:pt x="4166162" y="2881307"/>
                  <a:pt x="4161416" y="2897785"/>
                </a:cubicBezTo>
                <a:lnTo>
                  <a:pt x="4160387" y="2903551"/>
                </a:lnTo>
                <a:lnTo>
                  <a:pt x="4157113" y="2914328"/>
                </a:lnTo>
                <a:lnTo>
                  <a:pt x="4152482" y="2947859"/>
                </a:lnTo>
                <a:lnTo>
                  <a:pt x="4152481" y="2947862"/>
                </a:lnTo>
                <a:lnTo>
                  <a:pt x="4152481" y="2947863"/>
                </a:lnTo>
                <a:cubicBezTo>
                  <a:pt x="4152112" y="2959157"/>
                  <a:pt x="4153112" y="2970576"/>
                  <a:pt x="4156065" y="2982149"/>
                </a:cubicBezTo>
                <a:lnTo>
                  <a:pt x="4167758" y="3077402"/>
                </a:lnTo>
                <a:lnTo>
                  <a:pt x="4155303" y="3172654"/>
                </a:lnTo>
                <a:cubicBezTo>
                  <a:pt x="4129394" y="3276480"/>
                  <a:pt x="4101962" y="3380305"/>
                  <a:pt x="4107676" y="3489467"/>
                </a:cubicBezTo>
                <a:cubicBezTo>
                  <a:pt x="4108628" y="3507563"/>
                  <a:pt x="4097007" y="3529090"/>
                  <a:pt x="4085577" y="3544713"/>
                </a:cubicBezTo>
                <a:cubicBezTo>
                  <a:pt x="4074719" y="3559668"/>
                  <a:pt x="4068860" y="3566811"/>
                  <a:pt x="4067955" y="3574408"/>
                </a:cubicBezTo>
                <a:lnTo>
                  <a:pt x="4067956" y="3574408"/>
                </a:lnTo>
                <a:lnTo>
                  <a:pt x="4067955" y="3574409"/>
                </a:lnTo>
                <a:cubicBezTo>
                  <a:pt x="4067050" y="3582005"/>
                  <a:pt x="4071099" y="3590054"/>
                  <a:pt x="4080053" y="3606818"/>
                </a:cubicBezTo>
                <a:cubicBezTo>
                  <a:pt x="4084435" y="3614820"/>
                  <a:pt x="4087101" y="3624726"/>
                  <a:pt x="4093579" y="3630633"/>
                </a:cubicBezTo>
                <a:lnTo>
                  <a:pt x="4109452" y="3651926"/>
                </a:lnTo>
                <a:lnTo>
                  <a:pt x="4093579" y="3630632"/>
                </a:lnTo>
                <a:cubicBezTo>
                  <a:pt x="4087101" y="3624725"/>
                  <a:pt x="4084435" y="3614819"/>
                  <a:pt x="4080053" y="3606817"/>
                </a:cubicBezTo>
                <a:cubicBezTo>
                  <a:pt x="4075576" y="3598435"/>
                  <a:pt x="4072325" y="3592232"/>
                  <a:pt x="4070307" y="3587174"/>
                </a:cubicBezTo>
                <a:lnTo>
                  <a:pt x="4067956" y="3574408"/>
                </a:lnTo>
                <a:lnTo>
                  <a:pt x="4073034" y="3562321"/>
                </a:lnTo>
                <a:cubicBezTo>
                  <a:pt x="4075969" y="3557716"/>
                  <a:pt x="4080148" y="3552191"/>
                  <a:pt x="4085577" y="3544714"/>
                </a:cubicBezTo>
                <a:cubicBezTo>
                  <a:pt x="4097007" y="3529091"/>
                  <a:pt x="4108628" y="3507564"/>
                  <a:pt x="4107676" y="3489468"/>
                </a:cubicBezTo>
                <a:cubicBezTo>
                  <a:pt x="4101962" y="3380306"/>
                  <a:pt x="4129394" y="3276481"/>
                  <a:pt x="4155303" y="3172655"/>
                </a:cubicBezTo>
                <a:cubicBezTo>
                  <a:pt x="4163305" y="3140650"/>
                  <a:pt x="4167543" y="3109026"/>
                  <a:pt x="4167758" y="3077402"/>
                </a:cubicBezTo>
                <a:lnTo>
                  <a:pt x="4167758" y="3077401"/>
                </a:lnTo>
                <a:cubicBezTo>
                  <a:pt x="4167972" y="3045777"/>
                  <a:pt x="4164162" y="3014153"/>
                  <a:pt x="4156065" y="2982148"/>
                </a:cubicBezTo>
                <a:lnTo>
                  <a:pt x="4152481" y="2947863"/>
                </a:lnTo>
                <a:lnTo>
                  <a:pt x="4152482" y="2947859"/>
                </a:lnTo>
                <a:lnTo>
                  <a:pt x="4160387" y="2903551"/>
                </a:lnTo>
                <a:lnTo>
                  <a:pt x="4177020" y="2848794"/>
                </a:lnTo>
                <a:cubicBezTo>
                  <a:pt x="4178353" y="2844317"/>
                  <a:pt x="4181639" y="2839983"/>
                  <a:pt x="4185711" y="2836173"/>
                </a:cubicBezTo>
                <a:close/>
                <a:moveTo>
                  <a:pt x="3701225" y="1508458"/>
                </a:moveTo>
                <a:lnTo>
                  <a:pt x="3673131" y="1596214"/>
                </a:lnTo>
                <a:cubicBezTo>
                  <a:pt x="3670654" y="1604979"/>
                  <a:pt x="3672179" y="1615837"/>
                  <a:pt x="3675036" y="1624981"/>
                </a:cubicBezTo>
                <a:cubicBezTo>
                  <a:pt x="3684752" y="1656224"/>
                  <a:pt x="3709137" y="1676037"/>
                  <a:pt x="3731617" y="1697754"/>
                </a:cubicBezTo>
                <a:cubicBezTo>
                  <a:pt x="3741524" y="1707280"/>
                  <a:pt x="3748572" y="1720424"/>
                  <a:pt x="3754286" y="1733189"/>
                </a:cubicBezTo>
                <a:cubicBezTo>
                  <a:pt x="3768957" y="1766336"/>
                  <a:pt x="3782101" y="1800247"/>
                  <a:pt x="3796007" y="1833776"/>
                </a:cubicBezTo>
                <a:cubicBezTo>
                  <a:pt x="3797341" y="1837014"/>
                  <a:pt x="3800770" y="1839680"/>
                  <a:pt x="3803628" y="1842159"/>
                </a:cubicBezTo>
                <a:cubicBezTo>
                  <a:pt x="3833729" y="1866923"/>
                  <a:pt x="3864018" y="1891498"/>
                  <a:pt x="3894119" y="1916455"/>
                </a:cubicBezTo>
                <a:cubicBezTo>
                  <a:pt x="3899833" y="1921217"/>
                  <a:pt x="3904025" y="1928077"/>
                  <a:pt x="3909549" y="1933220"/>
                </a:cubicBezTo>
                <a:cubicBezTo>
                  <a:pt x="3917169" y="1940460"/>
                  <a:pt x="3924410" y="1949604"/>
                  <a:pt x="3933554" y="1953414"/>
                </a:cubicBezTo>
                <a:cubicBezTo>
                  <a:pt x="3962319" y="1965225"/>
                  <a:pt x="3974703" y="1987895"/>
                  <a:pt x="3980037" y="2016470"/>
                </a:cubicBezTo>
                <a:cubicBezTo>
                  <a:pt x="3984990" y="2042571"/>
                  <a:pt x="3989182" y="2068670"/>
                  <a:pt x="3994896" y="2094579"/>
                </a:cubicBezTo>
                <a:cubicBezTo>
                  <a:pt x="4001754" y="2126202"/>
                  <a:pt x="4009184" y="2157637"/>
                  <a:pt x="4017567" y="2188880"/>
                </a:cubicBezTo>
                <a:cubicBezTo>
                  <a:pt x="4021187" y="2202405"/>
                  <a:pt x="4025377" y="2216693"/>
                  <a:pt x="4032807" y="2228315"/>
                </a:cubicBezTo>
                <a:cubicBezTo>
                  <a:pt x="4053382" y="2260891"/>
                  <a:pt x="4067288" y="2295754"/>
                  <a:pt x="4061764" y="2334045"/>
                </a:cubicBezTo>
                <a:cubicBezTo>
                  <a:pt x="4057382" y="2364716"/>
                  <a:pt x="4068622" y="2390435"/>
                  <a:pt x="4086149" y="2409486"/>
                </a:cubicBezTo>
                <a:cubicBezTo>
                  <a:pt x="4094103" y="2418155"/>
                  <a:pt x="4099616" y="2426977"/>
                  <a:pt x="4103250" y="2435913"/>
                </a:cubicBezTo>
                <a:lnTo>
                  <a:pt x="4109081" y="2463018"/>
                </a:lnTo>
                <a:lnTo>
                  <a:pt x="4109080" y="2463031"/>
                </a:lnTo>
                <a:lnTo>
                  <a:pt x="4100439" y="2518262"/>
                </a:lnTo>
                <a:lnTo>
                  <a:pt x="4100438" y="2518264"/>
                </a:lnTo>
                <a:cubicBezTo>
                  <a:pt x="4097771" y="2527790"/>
                  <a:pt x="4096627" y="2536458"/>
                  <a:pt x="4096794" y="2545006"/>
                </a:cubicBezTo>
                <a:lnTo>
                  <a:pt x="4096794" y="2545007"/>
                </a:lnTo>
                <a:cubicBezTo>
                  <a:pt x="4096960" y="2553556"/>
                  <a:pt x="4098437" y="2561986"/>
                  <a:pt x="4101008" y="2571035"/>
                </a:cubicBezTo>
                <a:cubicBezTo>
                  <a:pt x="4113010" y="2612946"/>
                  <a:pt x="4145587" y="2640951"/>
                  <a:pt x="4174162" y="2668002"/>
                </a:cubicBezTo>
                <a:cubicBezTo>
                  <a:pt x="4198547" y="2691055"/>
                  <a:pt x="4212264" y="2716964"/>
                  <a:pt x="4222552" y="2745349"/>
                </a:cubicBezTo>
                <a:lnTo>
                  <a:pt x="4222553" y="2745352"/>
                </a:lnTo>
                <a:lnTo>
                  <a:pt x="4228473" y="2778006"/>
                </a:lnTo>
                <a:lnTo>
                  <a:pt x="4228053" y="2785440"/>
                </a:lnTo>
                <a:lnTo>
                  <a:pt x="4217974" y="2811780"/>
                </a:lnTo>
                <a:lnTo>
                  <a:pt x="4217970" y="2811787"/>
                </a:lnTo>
                <a:lnTo>
                  <a:pt x="4217971" y="2811787"/>
                </a:lnTo>
                <a:lnTo>
                  <a:pt x="4217974" y="2811780"/>
                </a:lnTo>
                <a:lnTo>
                  <a:pt x="4227624" y="2793023"/>
                </a:lnTo>
                <a:lnTo>
                  <a:pt x="4228053" y="2785440"/>
                </a:lnTo>
                <a:lnTo>
                  <a:pt x="4229253" y="2782305"/>
                </a:lnTo>
                <a:lnTo>
                  <a:pt x="4228473" y="2778006"/>
                </a:lnTo>
                <a:lnTo>
                  <a:pt x="4228883" y="2770757"/>
                </a:lnTo>
                <a:lnTo>
                  <a:pt x="4222553" y="2745352"/>
                </a:lnTo>
                <a:lnTo>
                  <a:pt x="4222552" y="2745348"/>
                </a:lnTo>
                <a:cubicBezTo>
                  <a:pt x="4212264" y="2716963"/>
                  <a:pt x="4198547" y="2691054"/>
                  <a:pt x="4174162" y="2668001"/>
                </a:cubicBezTo>
                <a:cubicBezTo>
                  <a:pt x="4145587" y="2640950"/>
                  <a:pt x="4113010" y="2612945"/>
                  <a:pt x="4101008" y="2571034"/>
                </a:cubicBezTo>
                <a:lnTo>
                  <a:pt x="4096794" y="2545007"/>
                </a:lnTo>
                <a:lnTo>
                  <a:pt x="4100438" y="2518265"/>
                </a:lnTo>
                <a:lnTo>
                  <a:pt x="4100439" y="2518262"/>
                </a:lnTo>
                <a:lnTo>
                  <a:pt x="4107019" y="2490551"/>
                </a:lnTo>
                <a:lnTo>
                  <a:pt x="4109080" y="2463031"/>
                </a:lnTo>
                <a:lnTo>
                  <a:pt x="4109082" y="2463019"/>
                </a:lnTo>
                <a:lnTo>
                  <a:pt x="4109081" y="2463018"/>
                </a:lnTo>
                <a:lnTo>
                  <a:pt x="4109082" y="2463018"/>
                </a:lnTo>
                <a:cubicBezTo>
                  <a:pt x="4108200" y="2444777"/>
                  <a:pt x="4102057" y="2426822"/>
                  <a:pt x="4086149" y="2409485"/>
                </a:cubicBezTo>
                <a:cubicBezTo>
                  <a:pt x="4068622" y="2390434"/>
                  <a:pt x="4057382" y="2364715"/>
                  <a:pt x="4061764" y="2334044"/>
                </a:cubicBezTo>
                <a:cubicBezTo>
                  <a:pt x="4067288" y="2295753"/>
                  <a:pt x="4053382" y="2260890"/>
                  <a:pt x="4032807" y="2228314"/>
                </a:cubicBezTo>
                <a:cubicBezTo>
                  <a:pt x="4025377" y="2216692"/>
                  <a:pt x="4021187" y="2202404"/>
                  <a:pt x="4017567" y="2188879"/>
                </a:cubicBezTo>
                <a:cubicBezTo>
                  <a:pt x="4009184" y="2157636"/>
                  <a:pt x="4001754" y="2126201"/>
                  <a:pt x="3994896" y="2094578"/>
                </a:cubicBezTo>
                <a:cubicBezTo>
                  <a:pt x="3989182" y="2068669"/>
                  <a:pt x="3984990" y="2042570"/>
                  <a:pt x="3980037" y="2016469"/>
                </a:cubicBezTo>
                <a:cubicBezTo>
                  <a:pt x="3974703" y="1987894"/>
                  <a:pt x="3962319" y="1965224"/>
                  <a:pt x="3933554" y="1953413"/>
                </a:cubicBezTo>
                <a:cubicBezTo>
                  <a:pt x="3924410" y="1949603"/>
                  <a:pt x="3917169" y="1940459"/>
                  <a:pt x="3909549" y="1933219"/>
                </a:cubicBezTo>
                <a:cubicBezTo>
                  <a:pt x="3904025" y="1928076"/>
                  <a:pt x="3899833" y="1921216"/>
                  <a:pt x="3894119" y="1916454"/>
                </a:cubicBezTo>
                <a:cubicBezTo>
                  <a:pt x="3864018" y="1891497"/>
                  <a:pt x="3833729" y="1866922"/>
                  <a:pt x="3803628" y="1842158"/>
                </a:cubicBezTo>
                <a:cubicBezTo>
                  <a:pt x="3800770" y="1839679"/>
                  <a:pt x="3797341" y="1837013"/>
                  <a:pt x="3796007" y="1833775"/>
                </a:cubicBezTo>
                <a:cubicBezTo>
                  <a:pt x="3782101" y="1800246"/>
                  <a:pt x="3768958" y="1766335"/>
                  <a:pt x="3754286" y="1733188"/>
                </a:cubicBezTo>
                <a:cubicBezTo>
                  <a:pt x="3748572" y="1720423"/>
                  <a:pt x="3741524" y="1707279"/>
                  <a:pt x="3731618" y="1697753"/>
                </a:cubicBezTo>
                <a:cubicBezTo>
                  <a:pt x="3709138" y="1676036"/>
                  <a:pt x="3684752" y="1656223"/>
                  <a:pt x="3675036" y="1624980"/>
                </a:cubicBezTo>
                <a:cubicBezTo>
                  <a:pt x="3672180" y="1615836"/>
                  <a:pt x="3670655" y="1604978"/>
                  <a:pt x="3673132" y="1596213"/>
                </a:cubicBezTo>
                <a:close/>
                <a:moveTo>
                  <a:pt x="3719830" y="1459073"/>
                </a:moveTo>
                <a:lnTo>
                  <a:pt x="3719829" y="1459074"/>
                </a:lnTo>
                <a:lnTo>
                  <a:pt x="3710612" y="1481572"/>
                </a:lnTo>
                <a:close/>
                <a:moveTo>
                  <a:pt x="3739023" y="1268758"/>
                </a:moveTo>
                <a:cubicBezTo>
                  <a:pt x="3739475" y="1275402"/>
                  <a:pt x="3741047" y="1281689"/>
                  <a:pt x="3744190" y="1286070"/>
                </a:cubicBezTo>
                <a:cubicBezTo>
                  <a:pt x="3758763" y="1306930"/>
                  <a:pt x="3765003" y="1328553"/>
                  <a:pt x="3766527" y="1350628"/>
                </a:cubicBezTo>
                <a:lnTo>
                  <a:pt x="3760933" y="1413840"/>
                </a:lnTo>
                <a:lnTo>
                  <a:pt x="3766528" y="1350627"/>
                </a:lnTo>
                <a:cubicBezTo>
                  <a:pt x="3765003" y="1328552"/>
                  <a:pt x="3758764" y="1306930"/>
                  <a:pt x="3744190" y="1286069"/>
                </a:cubicBezTo>
                <a:close/>
                <a:moveTo>
                  <a:pt x="3680752" y="773035"/>
                </a:moveTo>
                <a:lnTo>
                  <a:pt x="3680752" y="773036"/>
                </a:lnTo>
                <a:cubicBezTo>
                  <a:pt x="3683038" y="800277"/>
                  <a:pt x="3686276" y="827330"/>
                  <a:pt x="3688752" y="854380"/>
                </a:cubicBezTo>
                <a:cubicBezTo>
                  <a:pt x="3691038" y="878957"/>
                  <a:pt x="3691800" y="903723"/>
                  <a:pt x="3719805" y="915344"/>
                </a:cubicBezTo>
                <a:cubicBezTo>
                  <a:pt x="3724187" y="917060"/>
                  <a:pt x="3727425" y="922774"/>
                  <a:pt x="3730283" y="927156"/>
                </a:cubicBezTo>
                <a:cubicBezTo>
                  <a:pt x="3774291" y="994786"/>
                  <a:pt x="3773147" y="1030981"/>
                  <a:pt x="3726663" y="1097088"/>
                </a:cubicBezTo>
                <a:cubicBezTo>
                  <a:pt x="3721901" y="1103946"/>
                  <a:pt x="3718471" y="1118614"/>
                  <a:pt x="3722281" y="1123186"/>
                </a:cubicBezTo>
                <a:cubicBezTo>
                  <a:pt x="3738093" y="1142618"/>
                  <a:pt x="3745142" y="1162954"/>
                  <a:pt x="3747000" y="1184029"/>
                </a:cubicBezTo>
                <a:cubicBezTo>
                  <a:pt x="3745142" y="1162954"/>
                  <a:pt x="3738094" y="1142617"/>
                  <a:pt x="3722282" y="1123185"/>
                </a:cubicBezTo>
                <a:cubicBezTo>
                  <a:pt x="3718472" y="1118613"/>
                  <a:pt x="3721902" y="1103945"/>
                  <a:pt x="3726664" y="1097087"/>
                </a:cubicBezTo>
                <a:cubicBezTo>
                  <a:pt x="3773148" y="1030980"/>
                  <a:pt x="3774292" y="994785"/>
                  <a:pt x="3730284" y="927155"/>
                </a:cubicBezTo>
                <a:cubicBezTo>
                  <a:pt x="3727426" y="922773"/>
                  <a:pt x="3724188" y="917059"/>
                  <a:pt x="3719806" y="915343"/>
                </a:cubicBezTo>
                <a:cubicBezTo>
                  <a:pt x="3691800" y="903722"/>
                  <a:pt x="3691038" y="878956"/>
                  <a:pt x="3688752" y="854379"/>
                </a:cubicBezTo>
                <a:close/>
                <a:moveTo>
                  <a:pt x="3736153" y="517851"/>
                </a:moveTo>
                <a:lnTo>
                  <a:pt x="3727235" y="556048"/>
                </a:lnTo>
                <a:cubicBezTo>
                  <a:pt x="3725139" y="564049"/>
                  <a:pt x="3719615" y="572623"/>
                  <a:pt x="3720757" y="580051"/>
                </a:cubicBezTo>
                <a:cubicBezTo>
                  <a:pt x="3724091" y="601579"/>
                  <a:pt x="3721662" y="622201"/>
                  <a:pt x="3717376" y="642538"/>
                </a:cubicBezTo>
                <a:lnTo>
                  <a:pt x="3704853" y="694928"/>
                </a:lnTo>
                <a:lnTo>
                  <a:pt x="3717377" y="642537"/>
                </a:lnTo>
                <a:cubicBezTo>
                  <a:pt x="3721663" y="622201"/>
                  <a:pt x="3724092" y="601578"/>
                  <a:pt x="3720758" y="580050"/>
                </a:cubicBezTo>
                <a:cubicBezTo>
                  <a:pt x="3719616" y="572622"/>
                  <a:pt x="3725140" y="564048"/>
                  <a:pt x="3727236" y="556047"/>
                </a:cubicBezTo>
                <a:close/>
                <a:moveTo>
                  <a:pt x="3749448" y="298169"/>
                </a:moveTo>
                <a:lnTo>
                  <a:pt x="3734666" y="313533"/>
                </a:lnTo>
                <a:lnTo>
                  <a:pt x="3734666" y="313533"/>
                </a:lnTo>
                <a:lnTo>
                  <a:pt x="3734665" y="313534"/>
                </a:lnTo>
                <a:cubicBezTo>
                  <a:pt x="3730473" y="316390"/>
                  <a:pt x="3732759" y="330299"/>
                  <a:pt x="3734093" y="338871"/>
                </a:cubicBezTo>
                <a:lnTo>
                  <a:pt x="3734100" y="338903"/>
                </a:lnTo>
                <a:lnTo>
                  <a:pt x="3744000" y="395640"/>
                </a:lnTo>
                <a:lnTo>
                  <a:pt x="3740190" y="367328"/>
                </a:lnTo>
                <a:lnTo>
                  <a:pt x="3734100" y="338903"/>
                </a:lnTo>
                <a:lnTo>
                  <a:pt x="3734094" y="338870"/>
                </a:lnTo>
                <a:cubicBezTo>
                  <a:pt x="3733427" y="334584"/>
                  <a:pt x="3732522" y="328964"/>
                  <a:pt x="3732308" y="324058"/>
                </a:cubicBezTo>
                <a:lnTo>
                  <a:pt x="3734666" y="313533"/>
                </a:lnTo>
                <a:close/>
                <a:moveTo>
                  <a:pt x="3756993" y="281568"/>
                </a:moveTo>
                <a:lnTo>
                  <a:pt x="3752098" y="295415"/>
                </a:lnTo>
                <a:lnTo>
                  <a:pt x="3752099" y="295415"/>
                </a:lnTo>
                <a:close/>
                <a:moveTo>
                  <a:pt x="3743673" y="24486"/>
                </a:moveTo>
                <a:lnTo>
                  <a:pt x="3741410" y="74129"/>
                </a:lnTo>
                <a:cubicBezTo>
                  <a:pt x="3742333" y="91492"/>
                  <a:pt x="3744643" y="108703"/>
                  <a:pt x="3747334" y="125861"/>
                </a:cubicBezTo>
                <a:lnTo>
                  <a:pt x="3751729" y="153388"/>
                </a:lnTo>
                <a:lnTo>
                  <a:pt x="3760002" y="228944"/>
                </a:lnTo>
                <a:lnTo>
                  <a:pt x="3755543" y="177271"/>
                </a:lnTo>
                <a:lnTo>
                  <a:pt x="3751729" y="153388"/>
                </a:lnTo>
                <a:lnTo>
                  <a:pt x="3751530" y="151569"/>
                </a:lnTo>
                <a:cubicBezTo>
                  <a:pt x="3747300" y="125876"/>
                  <a:pt x="3742795" y="100174"/>
                  <a:pt x="3741411" y="74129"/>
                </a:cubicBezTo>
                <a:close/>
                <a:moveTo>
                  <a:pt x="3741092" y="0"/>
                </a:moveTo>
                <a:lnTo>
                  <a:pt x="4205201" y="0"/>
                </a:lnTo>
                <a:lnTo>
                  <a:pt x="4204073" y="2817"/>
                </a:lnTo>
                <a:cubicBezTo>
                  <a:pt x="4195691" y="21486"/>
                  <a:pt x="4193023" y="43012"/>
                  <a:pt x="4189974" y="63587"/>
                </a:cubicBezTo>
                <a:cubicBezTo>
                  <a:pt x="4184450" y="101308"/>
                  <a:pt x="4181020" y="139219"/>
                  <a:pt x="4176068" y="176939"/>
                </a:cubicBezTo>
                <a:cubicBezTo>
                  <a:pt x="4174924" y="184941"/>
                  <a:pt x="4172830" y="194085"/>
                  <a:pt x="4168066" y="200182"/>
                </a:cubicBezTo>
                <a:cubicBezTo>
                  <a:pt x="4136061" y="241901"/>
                  <a:pt x="4127108" y="292579"/>
                  <a:pt x="4130154" y="340774"/>
                </a:cubicBezTo>
                <a:cubicBezTo>
                  <a:pt x="4132443" y="378686"/>
                  <a:pt x="4134157" y="415835"/>
                  <a:pt x="4130919" y="453364"/>
                </a:cubicBezTo>
                <a:cubicBezTo>
                  <a:pt x="4130727" y="456222"/>
                  <a:pt x="4131109" y="460032"/>
                  <a:pt x="4132633" y="462126"/>
                </a:cubicBezTo>
                <a:cubicBezTo>
                  <a:pt x="4142729" y="475081"/>
                  <a:pt x="4143491" y="488607"/>
                  <a:pt x="4145205" y="505182"/>
                </a:cubicBezTo>
                <a:cubicBezTo>
                  <a:pt x="4147683" y="528615"/>
                  <a:pt x="4145967" y="550141"/>
                  <a:pt x="4141777" y="571860"/>
                </a:cubicBezTo>
                <a:cubicBezTo>
                  <a:pt x="4138729" y="587672"/>
                  <a:pt x="4132443" y="603673"/>
                  <a:pt x="4124440" y="617772"/>
                </a:cubicBezTo>
                <a:cubicBezTo>
                  <a:pt x="4113200" y="637392"/>
                  <a:pt x="4108820" y="656255"/>
                  <a:pt x="4123678" y="674923"/>
                </a:cubicBezTo>
                <a:cubicBezTo>
                  <a:pt x="4139491" y="695116"/>
                  <a:pt x="4133967" y="717977"/>
                  <a:pt x="4134537" y="740268"/>
                </a:cubicBezTo>
                <a:cubicBezTo>
                  <a:pt x="4134729" y="749982"/>
                  <a:pt x="4134347" y="760270"/>
                  <a:pt x="4136823" y="769605"/>
                </a:cubicBezTo>
                <a:cubicBezTo>
                  <a:pt x="4143873" y="796655"/>
                  <a:pt x="4154541" y="822756"/>
                  <a:pt x="4159303" y="850189"/>
                </a:cubicBezTo>
                <a:cubicBezTo>
                  <a:pt x="4161970" y="865430"/>
                  <a:pt x="4157207" y="882384"/>
                  <a:pt x="4153779" y="898198"/>
                </a:cubicBezTo>
                <a:cubicBezTo>
                  <a:pt x="4150159" y="914200"/>
                  <a:pt x="4144635" y="930011"/>
                  <a:pt x="4138919" y="945444"/>
                </a:cubicBezTo>
                <a:cubicBezTo>
                  <a:pt x="4135109" y="955920"/>
                  <a:pt x="4131489" y="967350"/>
                  <a:pt x="4124630" y="975733"/>
                </a:cubicBezTo>
                <a:cubicBezTo>
                  <a:pt x="4109010" y="994785"/>
                  <a:pt x="4106342" y="1014406"/>
                  <a:pt x="4114534" y="1036887"/>
                </a:cubicBezTo>
                <a:cubicBezTo>
                  <a:pt x="4115868" y="1040315"/>
                  <a:pt x="4115868" y="1044315"/>
                  <a:pt x="4116058" y="1048125"/>
                </a:cubicBezTo>
                <a:cubicBezTo>
                  <a:pt x="4120058" y="1109091"/>
                  <a:pt x="4122536" y="1170051"/>
                  <a:pt x="4128632" y="1230633"/>
                </a:cubicBezTo>
                <a:cubicBezTo>
                  <a:pt x="4131109" y="1255206"/>
                  <a:pt x="4141967" y="1278829"/>
                  <a:pt x="4148825" y="1303024"/>
                </a:cubicBezTo>
                <a:cubicBezTo>
                  <a:pt x="4150159" y="1307978"/>
                  <a:pt x="4152255" y="1313504"/>
                  <a:pt x="4151301" y="1318456"/>
                </a:cubicBezTo>
                <a:cubicBezTo>
                  <a:pt x="4141777" y="1372368"/>
                  <a:pt x="4155683" y="1422854"/>
                  <a:pt x="4173972" y="1472575"/>
                </a:cubicBezTo>
                <a:cubicBezTo>
                  <a:pt x="4175878" y="1477717"/>
                  <a:pt x="4175306" y="1484004"/>
                  <a:pt x="4174924" y="1489720"/>
                </a:cubicBezTo>
                <a:cubicBezTo>
                  <a:pt x="4173592" y="1505724"/>
                  <a:pt x="4166924" y="1523059"/>
                  <a:pt x="4170924" y="1537537"/>
                </a:cubicBezTo>
                <a:cubicBezTo>
                  <a:pt x="4181974" y="1576019"/>
                  <a:pt x="4195309" y="1614120"/>
                  <a:pt x="4212073" y="1650317"/>
                </a:cubicBezTo>
                <a:cubicBezTo>
                  <a:pt x="4229028" y="1687086"/>
                  <a:pt x="4243316" y="1721185"/>
                  <a:pt x="4226173" y="1763287"/>
                </a:cubicBezTo>
                <a:cubicBezTo>
                  <a:pt x="4218932" y="1781194"/>
                  <a:pt x="4224076" y="1804816"/>
                  <a:pt x="4225981" y="1825393"/>
                </a:cubicBezTo>
                <a:cubicBezTo>
                  <a:pt x="4227504" y="1840441"/>
                  <a:pt x="4236078" y="1854920"/>
                  <a:pt x="4236078" y="1869780"/>
                </a:cubicBezTo>
                <a:cubicBezTo>
                  <a:pt x="4236078" y="1909408"/>
                  <a:pt x="4246174" y="1944649"/>
                  <a:pt x="4266749" y="1978940"/>
                </a:cubicBezTo>
                <a:cubicBezTo>
                  <a:pt x="4274749" y="1992279"/>
                  <a:pt x="4269416" y="2013043"/>
                  <a:pt x="4271512" y="2030378"/>
                </a:cubicBezTo>
                <a:cubicBezTo>
                  <a:pt x="4273987" y="2048668"/>
                  <a:pt x="4276274" y="2067525"/>
                  <a:pt x="4281800" y="2085054"/>
                </a:cubicBezTo>
                <a:cubicBezTo>
                  <a:pt x="4296278" y="2130393"/>
                  <a:pt x="4312661" y="2175163"/>
                  <a:pt x="4327901" y="2220312"/>
                </a:cubicBezTo>
                <a:cubicBezTo>
                  <a:pt x="4340476" y="2257459"/>
                  <a:pt x="4330569" y="2294039"/>
                  <a:pt x="4325236" y="2330806"/>
                </a:cubicBezTo>
                <a:cubicBezTo>
                  <a:pt x="4321805" y="2353859"/>
                  <a:pt x="4313613" y="2375383"/>
                  <a:pt x="4325807" y="2401292"/>
                </a:cubicBezTo>
                <a:cubicBezTo>
                  <a:pt x="4337427" y="2426059"/>
                  <a:pt x="4334759" y="2457492"/>
                  <a:pt x="4341047" y="2485307"/>
                </a:cubicBezTo>
                <a:cubicBezTo>
                  <a:pt x="4346380" y="2508742"/>
                  <a:pt x="4354954" y="2531409"/>
                  <a:pt x="4363336" y="2554079"/>
                </a:cubicBezTo>
                <a:cubicBezTo>
                  <a:pt x="4374768" y="2584942"/>
                  <a:pt x="4386767" y="2615421"/>
                  <a:pt x="4381054" y="2649143"/>
                </a:cubicBezTo>
                <a:cubicBezTo>
                  <a:pt x="4374575" y="2687436"/>
                  <a:pt x="4398960" y="2713723"/>
                  <a:pt x="4415154" y="2743826"/>
                </a:cubicBezTo>
                <a:cubicBezTo>
                  <a:pt x="4426202" y="2764590"/>
                  <a:pt x="4434395" y="2787259"/>
                  <a:pt x="4441254" y="2809930"/>
                </a:cubicBezTo>
                <a:cubicBezTo>
                  <a:pt x="4450207" y="2840219"/>
                  <a:pt x="4455542" y="2871462"/>
                  <a:pt x="4464304" y="2901943"/>
                </a:cubicBezTo>
                <a:cubicBezTo>
                  <a:pt x="4477448" y="2948047"/>
                  <a:pt x="4487736" y="2994722"/>
                  <a:pt x="4480497" y="3042728"/>
                </a:cubicBezTo>
                <a:cubicBezTo>
                  <a:pt x="4477259" y="3064827"/>
                  <a:pt x="4477448" y="3085403"/>
                  <a:pt x="4482212" y="3107500"/>
                </a:cubicBezTo>
                <a:cubicBezTo>
                  <a:pt x="4490023" y="3143695"/>
                  <a:pt x="4490976" y="3180844"/>
                  <a:pt x="4520122" y="3209993"/>
                </a:cubicBezTo>
                <a:cubicBezTo>
                  <a:pt x="4530410" y="3220280"/>
                  <a:pt x="4533076" y="3238758"/>
                  <a:pt x="4538410" y="3253809"/>
                </a:cubicBezTo>
                <a:cubicBezTo>
                  <a:pt x="4544699" y="3271145"/>
                  <a:pt x="4541459" y="3283908"/>
                  <a:pt x="4523170" y="3293244"/>
                </a:cubicBezTo>
                <a:cubicBezTo>
                  <a:pt x="4514979" y="3297434"/>
                  <a:pt x="4506978" y="3309437"/>
                  <a:pt x="4505643" y="3318771"/>
                </a:cubicBezTo>
                <a:cubicBezTo>
                  <a:pt x="4501643" y="3346776"/>
                  <a:pt x="4507549" y="3372495"/>
                  <a:pt x="4520504" y="3399546"/>
                </a:cubicBezTo>
                <a:cubicBezTo>
                  <a:pt x="4532697" y="3424883"/>
                  <a:pt x="4531362" y="3456508"/>
                  <a:pt x="4536124" y="3485275"/>
                </a:cubicBezTo>
                <a:cubicBezTo>
                  <a:pt x="4539554" y="3505657"/>
                  <a:pt x="4546602" y="3526042"/>
                  <a:pt x="4546602" y="3546617"/>
                </a:cubicBezTo>
                <a:cubicBezTo>
                  <a:pt x="4546602" y="3572146"/>
                  <a:pt x="4540506" y="3597482"/>
                  <a:pt x="4538221" y="3623201"/>
                </a:cubicBezTo>
                <a:cubicBezTo>
                  <a:pt x="4536316" y="3643204"/>
                  <a:pt x="4537079" y="3663589"/>
                  <a:pt x="4534792" y="3683591"/>
                </a:cubicBezTo>
                <a:cubicBezTo>
                  <a:pt x="4533076" y="3699976"/>
                  <a:pt x="4528696" y="3716168"/>
                  <a:pt x="4525077" y="3732361"/>
                </a:cubicBezTo>
                <a:cubicBezTo>
                  <a:pt x="4523742" y="3738267"/>
                  <a:pt x="4518597" y="3744173"/>
                  <a:pt x="4519359" y="3749506"/>
                </a:cubicBezTo>
                <a:cubicBezTo>
                  <a:pt x="4527552" y="3802467"/>
                  <a:pt x="4490976" y="3840569"/>
                  <a:pt x="4474782" y="3885338"/>
                </a:cubicBezTo>
                <a:cubicBezTo>
                  <a:pt x="4457636" y="3932394"/>
                  <a:pt x="4431347" y="3977925"/>
                  <a:pt x="4439157" y="4030503"/>
                </a:cubicBezTo>
                <a:cubicBezTo>
                  <a:pt x="4443919" y="4062318"/>
                  <a:pt x="4454971" y="4092989"/>
                  <a:pt x="4461639" y="4124614"/>
                </a:cubicBezTo>
                <a:cubicBezTo>
                  <a:pt x="4463924" y="4135854"/>
                  <a:pt x="4463542" y="4148427"/>
                  <a:pt x="4461256" y="4159667"/>
                </a:cubicBezTo>
                <a:cubicBezTo>
                  <a:pt x="4450777" y="4213961"/>
                  <a:pt x="4449253" y="4267493"/>
                  <a:pt x="4466400" y="4320837"/>
                </a:cubicBezTo>
                <a:cubicBezTo>
                  <a:pt x="4469259" y="4329979"/>
                  <a:pt x="4471924" y="4339695"/>
                  <a:pt x="4471924" y="4349222"/>
                </a:cubicBezTo>
                <a:cubicBezTo>
                  <a:pt x="4471924" y="4401419"/>
                  <a:pt x="4467924" y="4452665"/>
                  <a:pt x="4449253" y="4502579"/>
                </a:cubicBezTo>
                <a:cubicBezTo>
                  <a:pt x="4442967" y="4519343"/>
                  <a:pt x="4446967" y="4539728"/>
                  <a:pt x="4445443" y="4558207"/>
                </a:cubicBezTo>
                <a:cubicBezTo>
                  <a:pt x="4444111" y="4575351"/>
                  <a:pt x="4443539" y="4592878"/>
                  <a:pt x="4439157" y="4609452"/>
                </a:cubicBezTo>
                <a:cubicBezTo>
                  <a:pt x="4432681" y="4633647"/>
                  <a:pt x="4431919" y="4656126"/>
                  <a:pt x="4437633" y="4681083"/>
                </a:cubicBezTo>
                <a:cubicBezTo>
                  <a:pt x="4442967" y="4704895"/>
                  <a:pt x="4440301" y="4730614"/>
                  <a:pt x="4440491" y="4755381"/>
                </a:cubicBezTo>
                <a:cubicBezTo>
                  <a:pt x="4440681" y="4783004"/>
                  <a:pt x="4440871" y="4810627"/>
                  <a:pt x="4439919" y="4838250"/>
                </a:cubicBezTo>
                <a:cubicBezTo>
                  <a:pt x="4439539" y="4849300"/>
                  <a:pt x="4431919" y="4861873"/>
                  <a:pt x="4434967" y="4871019"/>
                </a:cubicBezTo>
                <a:cubicBezTo>
                  <a:pt x="4445254" y="4900546"/>
                  <a:pt x="4432872" y="4930075"/>
                  <a:pt x="4438395" y="4959602"/>
                </a:cubicBezTo>
                <a:cubicBezTo>
                  <a:pt x="4441254" y="4974082"/>
                  <a:pt x="4433444" y="4990465"/>
                  <a:pt x="4432681" y="5006086"/>
                </a:cubicBezTo>
                <a:cubicBezTo>
                  <a:pt x="4431347" y="5031614"/>
                  <a:pt x="4431919" y="5057141"/>
                  <a:pt x="4431537" y="5082670"/>
                </a:cubicBezTo>
                <a:cubicBezTo>
                  <a:pt x="4431347" y="5091052"/>
                  <a:pt x="4430585" y="5099245"/>
                  <a:pt x="4430202" y="5107627"/>
                </a:cubicBezTo>
                <a:cubicBezTo>
                  <a:pt x="4429823" y="5115057"/>
                  <a:pt x="4428108" y="5122867"/>
                  <a:pt x="4429440" y="5129916"/>
                </a:cubicBezTo>
                <a:cubicBezTo>
                  <a:pt x="4434205" y="5155445"/>
                  <a:pt x="4442016" y="5180591"/>
                  <a:pt x="4445063" y="5206308"/>
                </a:cubicBezTo>
                <a:cubicBezTo>
                  <a:pt x="4447729" y="5228597"/>
                  <a:pt x="4444111" y="5251650"/>
                  <a:pt x="4446015" y="5274129"/>
                </a:cubicBezTo>
                <a:cubicBezTo>
                  <a:pt x="4449253" y="5313754"/>
                  <a:pt x="4454971" y="5353379"/>
                  <a:pt x="4458589" y="5393005"/>
                </a:cubicBezTo>
                <a:cubicBezTo>
                  <a:pt x="4459351" y="5401579"/>
                  <a:pt x="4454587" y="5410531"/>
                  <a:pt x="4454207" y="5419295"/>
                </a:cubicBezTo>
                <a:cubicBezTo>
                  <a:pt x="4453255" y="5446728"/>
                  <a:pt x="4453063" y="5474161"/>
                  <a:pt x="4452493" y="5501594"/>
                </a:cubicBezTo>
                <a:cubicBezTo>
                  <a:pt x="4452301" y="5517215"/>
                  <a:pt x="4452873" y="5533027"/>
                  <a:pt x="4451160" y="5548460"/>
                </a:cubicBezTo>
                <a:cubicBezTo>
                  <a:pt x="4448873" y="5568842"/>
                  <a:pt x="4445443" y="5587321"/>
                  <a:pt x="4460304" y="5606372"/>
                </a:cubicBezTo>
                <a:cubicBezTo>
                  <a:pt x="4483354" y="5635711"/>
                  <a:pt x="4474400" y="5673050"/>
                  <a:pt x="4479734" y="5706959"/>
                </a:cubicBezTo>
                <a:cubicBezTo>
                  <a:pt x="4481069" y="5715723"/>
                  <a:pt x="4481259" y="5724678"/>
                  <a:pt x="4482782" y="5733440"/>
                </a:cubicBezTo>
                <a:cubicBezTo>
                  <a:pt x="4485641" y="5749634"/>
                  <a:pt x="4488879" y="5765635"/>
                  <a:pt x="4492119" y="5781830"/>
                </a:cubicBezTo>
                <a:cubicBezTo>
                  <a:pt x="4492690" y="5784686"/>
                  <a:pt x="4492881" y="5787924"/>
                  <a:pt x="4493834" y="5790592"/>
                </a:cubicBezTo>
                <a:cubicBezTo>
                  <a:pt x="4501833" y="5815169"/>
                  <a:pt x="4510977" y="5839361"/>
                  <a:pt x="4517455" y="5864318"/>
                </a:cubicBezTo>
                <a:cubicBezTo>
                  <a:pt x="4520695" y="5876511"/>
                  <a:pt x="4521076" y="5890037"/>
                  <a:pt x="4519359" y="5902610"/>
                </a:cubicBezTo>
                <a:cubicBezTo>
                  <a:pt x="4514407" y="5939377"/>
                  <a:pt x="4512311" y="5975764"/>
                  <a:pt x="4519551" y="6012723"/>
                </a:cubicBezTo>
                <a:cubicBezTo>
                  <a:pt x="4522408" y="6027392"/>
                  <a:pt x="4517645" y="6043776"/>
                  <a:pt x="4515931" y="6059397"/>
                </a:cubicBezTo>
                <a:cubicBezTo>
                  <a:pt x="4511360" y="6096736"/>
                  <a:pt x="4506405" y="6134075"/>
                  <a:pt x="4502025" y="6171605"/>
                </a:cubicBezTo>
                <a:cubicBezTo>
                  <a:pt x="4499358" y="6195037"/>
                  <a:pt x="4497833" y="6218660"/>
                  <a:pt x="4495167" y="6242093"/>
                </a:cubicBezTo>
                <a:cubicBezTo>
                  <a:pt x="4491927" y="6269144"/>
                  <a:pt x="4486975" y="6296005"/>
                  <a:pt x="4484306" y="6323058"/>
                </a:cubicBezTo>
                <a:cubicBezTo>
                  <a:pt x="4481259" y="6353919"/>
                  <a:pt x="4480688" y="6384972"/>
                  <a:pt x="4477448" y="6415833"/>
                </a:cubicBezTo>
                <a:cubicBezTo>
                  <a:pt x="4471162" y="6472225"/>
                  <a:pt x="4463733" y="6528424"/>
                  <a:pt x="4456683" y="6584812"/>
                </a:cubicBezTo>
                <a:cubicBezTo>
                  <a:pt x="4449825" y="6639488"/>
                  <a:pt x="4443729" y="6694164"/>
                  <a:pt x="4435157" y="6748458"/>
                </a:cubicBezTo>
                <a:cubicBezTo>
                  <a:pt x="4431537" y="6771319"/>
                  <a:pt x="4421630" y="6793035"/>
                  <a:pt x="4416106" y="6815516"/>
                </a:cubicBezTo>
                <a:lnTo>
                  <a:pt x="4406407" y="6858000"/>
                </a:lnTo>
                <a:lnTo>
                  <a:pt x="4234154" y="6858000"/>
                </a:lnTo>
                <a:lnTo>
                  <a:pt x="0" y="6858000"/>
                </a:lnTo>
                <a:lnTo>
                  <a:pt x="0" y="2"/>
                </a:lnTo>
                <a:lnTo>
                  <a:pt x="3741092" y="1"/>
                </a:lnTo>
                <a:lnTo>
                  <a:pt x="3743810" y="21486"/>
                </a:lnTo>
                <a:close/>
              </a:path>
            </a:pathLst>
          </a:custGeom>
          <a:noFill/>
          <a:ln>
            <a:noFill/>
          </a:ln>
        </p:spPr>
      </p:pic>
      <p:grpSp>
        <p:nvGrpSpPr>
          <p:cNvPr id="140" name="Google Shape;140;p23"/>
          <p:cNvGrpSpPr/>
          <p:nvPr/>
        </p:nvGrpSpPr>
        <p:grpSpPr>
          <a:xfrm>
            <a:off x="2772963" y="0"/>
            <a:ext cx="663181" cy="5143501"/>
            <a:chOff x="3697284" y="0"/>
            <a:chExt cx="884241" cy="6858001"/>
          </a:xfrm>
        </p:grpSpPr>
        <p:sp>
          <p:nvSpPr>
            <p:cNvPr id="141" name="Google Shape;141;p23"/>
            <p:cNvSpPr/>
            <p:nvPr/>
          </p:nvSpPr>
          <p:spPr>
            <a:xfrm rot="-5400000" flipH="1">
              <a:off x="705641" y="2991642"/>
              <a:ext cx="6858001" cy="874716"/>
            </a:xfrm>
            <a:custGeom>
              <a:avLst/>
              <a:gdLst/>
              <a:ahLst/>
              <a:cxnLst/>
              <a:rect l="l" t="t" r="r" b="b"/>
              <a:pathLst>
                <a:path w="6858001" h="874716" extrusionOk="0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algn="l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3"/>
            <p:cNvSpPr/>
            <p:nvPr/>
          </p:nvSpPr>
          <p:spPr>
            <a:xfrm rot="-5400000" flipH="1">
              <a:off x="715166" y="2991642"/>
              <a:ext cx="6858001" cy="874716"/>
            </a:xfrm>
            <a:custGeom>
              <a:avLst/>
              <a:gdLst/>
              <a:ahLst/>
              <a:cxnLst/>
              <a:rect l="l" t="t" r="r" b="b"/>
              <a:pathLst>
                <a:path w="6858001" h="874716" extrusionOk="0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rotWithShape="1">
              <a:blip r:embed="rId4">
                <a:alphaModFix amt="57000"/>
              </a:blip>
              <a:tile tx="0" ty="0" sx="100000" sy="100000" flip="none" algn="tl"/>
            </a:blipFill>
            <a:ln>
              <a:noFill/>
            </a:ln>
            <a:effectLst>
              <a:outerShdw blurRad="381000" dist="152400" algn="l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3" name="Google Shape;143;p23"/>
          <p:cNvSpPr txBox="1">
            <a:spLocks noGrp="1"/>
          </p:cNvSpPr>
          <p:nvPr>
            <p:ph type="body" idx="1"/>
          </p:nvPr>
        </p:nvSpPr>
        <p:spPr>
          <a:xfrm>
            <a:off x="3719425" y="1419425"/>
            <a:ext cx="4939800" cy="3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 lnSpcReduction="20000"/>
          </a:bodyPr>
          <a:lstStyle/>
          <a:p>
            <a:pPr marL="177800" lvl="0" indent="-1887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preguntes de resposta tancada (de les quals el professor ja sap la resposta i s'espera que l'alumne pugui contestar amb un vocable), </a:t>
            </a:r>
            <a:endParaRPr sz="1700"/>
          </a:p>
          <a:p>
            <a:pPr marL="177800" lvl="0" indent="-1887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preguntes de comprovació (per a assegurar-se que és seguit i comprès durant la interacció),</a:t>
            </a:r>
            <a:endParaRPr sz="1700"/>
          </a:p>
          <a:p>
            <a:pPr marL="177800" lvl="0" indent="-1887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ús d'exemples,</a:t>
            </a:r>
            <a:endParaRPr sz="1700"/>
          </a:p>
          <a:p>
            <a:pPr marL="177800" lvl="0" indent="-1887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excés de repeticions i reparacions (amb l'objectiu majoritari de donar retroalimentació), </a:t>
            </a:r>
            <a:endParaRPr sz="1700"/>
          </a:p>
          <a:p>
            <a:pPr marL="177800" lvl="0" indent="-1887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l'acumulació de falsos inicis, paràfrasis i definicions, </a:t>
            </a:r>
            <a:endParaRPr sz="1700"/>
          </a:p>
          <a:p>
            <a:pPr marL="177800" lvl="0" indent="-1887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simplificacions i adaptacions, </a:t>
            </a:r>
            <a:endParaRPr sz="1700"/>
          </a:p>
          <a:p>
            <a:pPr marL="177800" lvl="0" indent="-188753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Char char="•"/>
            </a:pPr>
            <a:r>
              <a:rPr lang="ca" sz="1700"/>
              <a:t>- ús de gestos i mímica, entre altres.</a:t>
            </a:r>
            <a:endParaRPr sz="1400"/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xfrm>
            <a:off x="4692825" y="57600"/>
            <a:ext cx="4278300" cy="297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ca" sz="1100"/>
              <a:t>https://revistas.um.es/redu/article/view/11821/11401</a:t>
            </a:r>
            <a:endParaRPr sz="1100"/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8085" y="0"/>
            <a:ext cx="4278182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8406" y="700031"/>
            <a:ext cx="4915593" cy="4443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567" y="264131"/>
            <a:ext cx="5563034" cy="31803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7256" y="3399374"/>
            <a:ext cx="5604882" cy="17132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/>
        </p:nvSpPr>
        <p:spPr>
          <a:xfrm>
            <a:off x="84956" y="4649231"/>
            <a:ext cx="2965800" cy="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ca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https://revistas.usal.es/tres/index.php/0212-5374/article/view/9251/9524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1652</Words>
  <Application>Microsoft Macintosh PowerPoint</Application>
  <PresentationFormat>Presentación en pantalla (16:9)</PresentationFormat>
  <Paragraphs>217</Paragraphs>
  <Slides>36</Slides>
  <Notes>36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36</vt:i4>
      </vt:variant>
    </vt:vector>
  </HeadingPairs>
  <TitlesOfParts>
    <vt:vector size="40" baseType="lpstr">
      <vt:lpstr>Arial</vt:lpstr>
      <vt:lpstr>Calibri</vt:lpstr>
      <vt:lpstr>Times New Roman</vt:lpstr>
      <vt:lpstr>Simple Light</vt:lpstr>
      <vt:lpstr>QU</vt:lpstr>
      <vt:lpstr>Alguns exemples</vt:lpstr>
      <vt:lpstr>El discurs didàctic </vt:lpstr>
      <vt:lpstr>Guió</vt:lpstr>
      <vt:lpstr>Qué es</vt:lpstr>
      <vt:lpstr>Per què és important</vt:lpstr>
      <vt:lpstr>Què caracteritza el discurs didàctic</vt:lpstr>
      <vt:lpstr>https://revistas.um.es/redu/article/view/11821/11401</vt:lpstr>
      <vt:lpstr>Presentación de PowerPoint</vt:lpstr>
      <vt:lpstr> Distribució de torns</vt:lpstr>
      <vt:lpstr>Tipus d'interacció</vt:lpstr>
      <vt:lpstr>Instruccions</vt:lpstr>
      <vt:lpstr>Presentación de PowerPoint</vt:lpstr>
      <vt:lpstr>Consideracions finals</vt:lpstr>
      <vt:lpstr>Presentación de PowerPoint</vt:lpstr>
      <vt:lpstr>L’aula</vt:lpstr>
      <vt:lpstr>Ensenyament a tota la classe</vt:lpstr>
      <vt:lpstr>Ensenyament a tota la classe</vt:lpstr>
      <vt:lpstr>Treball individual</vt:lpstr>
      <vt:lpstr>Treball en parelles o petits grups</vt:lpstr>
      <vt:lpstr>Espai  </vt:lpstr>
      <vt:lpstr>Els grups</vt:lpstr>
      <vt:lpstr>Estratègias participatives. Pàgina 29</vt:lpstr>
      <vt:lpstr>Instruments d’observació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Recordem  QUÈ OBSERVAR?</vt:lpstr>
      <vt:lpstr>Presentación de PowerPoint</vt:lpstr>
      <vt:lpstr>Problemes a l'hora de dissenyar la nostra fitxa d'observació</vt:lpstr>
      <vt:lpstr>Comentem amb el company </vt:lpstr>
      <vt:lpstr>Comentem amb un  amb un company</vt:lpstr>
      <vt:lpstr>              Referencias  Cassany, D. (2015). Instrucciones para ELE, La formación del profesorado de español. Innovación y reto. Difusión. Freixas, M. (2002). El profesorado novel: estudio de su problemática en la Universitat Autónoma de Barcelona, Revista de docencia universitaria,  Vol. 2 Núm. 1 González, M.V. (2015). El discurso didáctico en el aula de ELE: ¿sabemos cómo hablamos cuando hablamos en clase?, La formación del profesorado de español. Innovación y  reto. Difusión. Iglesias Martínez, M. J., Lozano Cabezas, I., &amp; Pastor Verdú, F. R. (2012). Los discursos del profesorado novel universitario: un estudio sobre su práctica docente. Enseñanza &amp; Teaching: Revista Interuniversitaria De Didáctica, 29(2), 23–44. https://revistas.usal.es/tres/index.php/0212-5374/article/view/9251 Planas,  N.,  García-Honrado,  I.,  &amp;  Arnal-Bailera,  A.  (2018).  El  discurso  matemático  del  profesor: ¿Cómo se produce en clase y cómo se puede investigar? Enseñanza de las ciencias, 36(1), 45-60    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Maria Vicenta Gonzalez Argüello</cp:lastModifiedBy>
  <cp:revision>2</cp:revision>
  <dcterms:modified xsi:type="dcterms:W3CDTF">2025-05-26T06:25:25Z</dcterms:modified>
</cp:coreProperties>
</file>